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xlsx" ContentType="application/vnd.openxmlformats-officedocument.spreadsheetml.sheet"/>
  <Default Extension="vml" ContentType="application/vnd.openxmlformats-officedocument.vmlDrawing"/>
  <Default Extension="gif" ContentType="image/gif"/>
  <Default Extension="docx" ContentType="application/vnd.openxmlformats-officedocument.wordprocessingml.document"/>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423" r:id="rId2"/>
    <p:sldId id="501" r:id="rId3"/>
    <p:sldId id="502" r:id="rId4"/>
    <p:sldId id="503" r:id="rId5"/>
    <p:sldId id="504" r:id="rId6"/>
    <p:sldId id="505" r:id="rId7"/>
    <p:sldId id="506" r:id="rId8"/>
    <p:sldId id="603" r:id="rId9"/>
    <p:sldId id="604" r:id="rId10"/>
    <p:sldId id="645" r:id="rId11"/>
    <p:sldId id="644" r:id="rId12"/>
    <p:sldId id="646" r:id="rId13"/>
    <p:sldId id="647" r:id="rId14"/>
    <p:sldId id="648" r:id="rId15"/>
    <p:sldId id="652" r:id="rId16"/>
    <p:sldId id="650" r:id="rId17"/>
    <p:sldId id="651" r:id="rId18"/>
    <p:sldId id="605" r:id="rId19"/>
    <p:sldId id="606" r:id="rId20"/>
    <p:sldId id="607" r:id="rId21"/>
    <p:sldId id="608" r:id="rId22"/>
    <p:sldId id="609" r:id="rId23"/>
    <p:sldId id="610" r:id="rId24"/>
    <p:sldId id="611" r:id="rId25"/>
    <p:sldId id="612" r:id="rId26"/>
    <p:sldId id="613" r:id="rId27"/>
    <p:sldId id="614" r:id="rId28"/>
    <p:sldId id="615" r:id="rId29"/>
    <p:sldId id="616" r:id="rId30"/>
    <p:sldId id="617" r:id="rId31"/>
    <p:sldId id="653" r:id="rId32"/>
    <p:sldId id="654" r:id="rId33"/>
    <p:sldId id="655" r:id="rId34"/>
    <p:sldId id="656" r:id="rId35"/>
    <p:sldId id="657" r:id="rId36"/>
    <p:sldId id="658" r:id="rId37"/>
    <p:sldId id="659" r:id="rId38"/>
    <p:sldId id="660" r:id="rId39"/>
    <p:sldId id="661" r:id="rId40"/>
    <p:sldId id="495" r:id="rId41"/>
  </p:sldIdLst>
  <p:sldSz cx="9144000" cy="5143500" type="screen16x9"/>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
          <p15:clr>
            <a:srgbClr val="A4A3A4"/>
          </p15:clr>
        </p15:guide>
        <p15:guide id="2" orient="horz" pos="150">
          <p15:clr>
            <a:srgbClr val="A4A3A4"/>
          </p15:clr>
        </p15:guide>
        <p15:guide id="3" orient="horz" pos="1278">
          <p15:clr>
            <a:srgbClr val="A4A3A4"/>
          </p15:clr>
        </p15:guide>
        <p15:guide id="4" orient="horz" pos="2844">
          <p15:clr>
            <a:srgbClr val="A4A3A4"/>
          </p15:clr>
        </p15:guide>
        <p15:guide id="5" orient="horz" pos="696">
          <p15:clr>
            <a:srgbClr val="A4A3A4"/>
          </p15:clr>
        </p15:guide>
        <p15:guide id="6" orient="horz" pos="2423">
          <p15:clr>
            <a:srgbClr val="A4A3A4"/>
          </p15:clr>
        </p15:guide>
        <p15:guide id="7" orient="horz" pos="2960">
          <p15:clr>
            <a:srgbClr val="A4A3A4"/>
          </p15:clr>
        </p15:guide>
        <p15:guide id="8" pos="2932">
          <p15:clr>
            <a:srgbClr val="A4A3A4"/>
          </p15:clr>
        </p15:guide>
        <p15:guide id="9" pos="372">
          <p15:clr>
            <a:srgbClr val="A4A3A4"/>
          </p15:clr>
        </p15:guide>
        <p15:guide id="10" pos="4638">
          <p15:clr>
            <a:srgbClr val="A4A3A4"/>
          </p15:clr>
        </p15:guide>
        <p15:guide id="11" pos="56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pos="173">
          <p15:clr>
            <a:srgbClr val="A4A3A4"/>
          </p15:clr>
        </p15:guide>
        <p15:guide id="4" pos="41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B55"/>
    <a:srgbClr val="0F2B5B"/>
    <a:srgbClr val="0F2B94"/>
    <a:srgbClr val="184686"/>
    <a:srgbClr val="020203"/>
    <a:srgbClr val="094794"/>
    <a:srgbClr val="14477E"/>
    <a:srgbClr val="16447C"/>
    <a:srgbClr val="13427D"/>
    <a:srgbClr val="11417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8" autoAdjust="0"/>
    <p:restoredTop sz="67510" autoAdjust="0"/>
  </p:normalViewPr>
  <p:slideViewPr>
    <p:cSldViewPr snapToGrid="0" snapToObjects="1" showGuides="1">
      <p:cViewPr>
        <p:scale>
          <a:sx n="80" d="100"/>
          <a:sy n="80" d="100"/>
        </p:scale>
        <p:origin x="1152" y="64"/>
      </p:cViewPr>
      <p:guideLst>
        <p:guide orient="horz" pos="226"/>
        <p:guide orient="horz" pos="150"/>
        <p:guide orient="horz" pos="1278"/>
        <p:guide orient="horz" pos="2844"/>
        <p:guide orient="horz" pos="696"/>
        <p:guide orient="horz" pos="2423"/>
        <p:guide orient="horz" pos="2960"/>
        <p:guide pos="2932"/>
        <p:guide pos="372"/>
        <p:guide pos="4638"/>
        <p:guide pos="561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9" d="100"/>
          <a:sy n="99" d="100"/>
        </p:scale>
        <p:origin x="-3540" y="-96"/>
      </p:cViewPr>
      <p:guideLst>
        <p:guide orient="horz" pos="2880"/>
        <p:guide pos="2160"/>
        <p:guide pos="173"/>
        <p:guide pos="4148"/>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tags" Target="tags/tag1.xml"/><Relationship Id="rId4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Planilha_do_Microsoft_Excel2.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Percentage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pt-BR"/>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Sheet1!$A$2:$A$6</c:f>
              <c:strCache>
                <c:ptCount val="5"/>
                <c:pt idx="0">
                  <c:v>Complexity</c:v>
                </c:pt>
                <c:pt idx="1">
                  <c:v>Lack of Budget</c:v>
                </c:pt>
                <c:pt idx="2">
                  <c:v>Lack of Organizational Buy In</c:v>
                </c:pt>
                <c:pt idx="3">
                  <c:v>Concerns about Impacts on Performance and Business Process</c:v>
                </c:pt>
                <c:pt idx="4">
                  <c:v>Lack of Perceived Need</c:v>
                </c:pt>
              </c:strCache>
            </c:strRef>
          </c:cat>
          <c:val>
            <c:numRef>
              <c:f>Sheet1!$B$2:$B$6</c:f>
              <c:numCache>
                <c:formatCode>General</c:formatCode>
                <c:ptCount val="5"/>
                <c:pt idx="0">
                  <c:v>56.82</c:v>
                </c:pt>
                <c:pt idx="1">
                  <c:v>37.88</c:v>
                </c:pt>
                <c:pt idx="2">
                  <c:v>31.87</c:v>
                </c:pt>
                <c:pt idx="3">
                  <c:v>29.62</c:v>
                </c:pt>
                <c:pt idx="4">
                  <c:v>29.26</c:v>
                </c:pt>
              </c:numCache>
            </c:numRef>
          </c:val>
          <c:extLst xmlns:c16r2="http://schemas.microsoft.com/office/drawing/2015/06/chart">
            <c:ext xmlns:c16="http://schemas.microsoft.com/office/drawing/2014/chart" uri="{C3380CC4-5D6E-409C-BE32-E72D297353CC}">
              <c16:uniqueId val="{00000000-4E3D-47B2-962F-E7DB5825C2FD}"/>
            </c:ext>
          </c:extLst>
        </c:ser>
        <c:dLbls>
          <c:dLblPos val="inEnd"/>
          <c:showLegendKey val="0"/>
          <c:showVal val="1"/>
          <c:showCatName val="0"/>
          <c:showSerName val="0"/>
          <c:showPercent val="0"/>
          <c:showBubbleSize val="0"/>
        </c:dLbls>
        <c:gapWidth val="65"/>
        <c:axId val="-2124713328"/>
        <c:axId val="-2065229168"/>
      </c:barChart>
      <c:catAx>
        <c:axId val="-212471332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pt-BR"/>
          </a:p>
        </c:txPr>
        <c:crossAx val="-2065229168"/>
        <c:crosses val="autoZero"/>
        <c:auto val="1"/>
        <c:lblAlgn val="ctr"/>
        <c:lblOffset val="100"/>
        <c:noMultiLvlLbl val="0"/>
      </c:catAx>
      <c:valAx>
        <c:axId val="-206522916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pt-BR"/>
          </a:p>
        </c:txPr>
        <c:crossAx val="-2124713328"/>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pt-B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Massive</a:t>
            </a:r>
            <a:r>
              <a:rPr lang="en-US" baseline="0" dirty="0"/>
              <a:t> growth in unstructured data – Opportunity and risk for Cybersecurity</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areaChart>
        <c:grouping val="stacked"/>
        <c:varyColors val="0"/>
        <c:ser>
          <c:idx val="0"/>
          <c:order val="0"/>
          <c:tx>
            <c:strRef>
              <c:f>Sheet1!$C$4</c:f>
              <c:strCache>
                <c:ptCount val="1"/>
                <c:pt idx="0">
                  <c:v>Structured</c:v>
                </c:pt>
              </c:strCache>
            </c:strRef>
          </c:tx>
          <c:spPr>
            <a:solidFill>
              <a:schemeClr val="accent1">
                <a:lumMod val="60000"/>
                <a:lumOff val="40000"/>
              </a:schemeClr>
            </a:solidFill>
            <a:ln>
              <a:noFill/>
            </a:ln>
            <a:effectLst/>
          </c:spPr>
          <c:cat>
            <c:numRef>
              <c:f>Sheet1!$B$5:$B$15</c:f>
              <c:numCache>
                <c:formatCode>General</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Sheet1!$C$5:$C$15</c:f>
              <c:numCache>
                <c:formatCode>General</c:formatCode>
                <c:ptCount val="11"/>
                <c:pt idx="0">
                  <c:v>100.0</c:v>
                </c:pt>
                <c:pt idx="1">
                  <c:v>200.0</c:v>
                </c:pt>
                <c:pt idx="2">
                  <c:v>400.0</c:v>
                </c:pt>
                <c:pt idx="3">
                  <c:v>700.0</c:v>
                </c:pt>
                <c:pt idx="4">
                  <c:v>900.0</c:v>
                </c:pt>
                <c:pt idx="5">
                  <c:v>1300.0</c:v>
                </c:pt>
                <c:pt idx="6">
                  <c:v>1800.0</c:v>
                </c:pt>
                <c:pt idx="7">
                  <c:v>2400.0</c:v>
                </c:pt>
                <c:pt idx="8">
                  <c:v>3000.0</c:v>
                </c:pt>
                <c:pt idx="9">
                  <c:v>4000.0</c:v>
                </c:pt>
                <c:pt idx="10">
                  <c:v>5000.0</c:v>
                </c:pt>
              </c:numCache>
            </c:numRef>
          </c:val>
          <c:extLst xmlns:c16r2="http://schemas.microsoft.com/office/drawing/2015/06/chart">
            <c:ext xmlns:c16="http://schemas.microsoft.com/office/drawing/2014/chart" uri="{C3380CC4-5D6E-409C-BE32-E72D297353CC}">
              <c16:uniqueId val="{00000000-E6A7-4270-A4D3-361569B058FE}"/>
            </c:ext>
          </c:extLst>
        </c:ser>
        <c:ser>
          <c:idx val="1"/>
          <c:order val="1"/>
          <c:tx>
            <c:strRef>
              <c:f>Sheet1!$D$4</c:f>
              <c:strCache>
                <c:ptCount val="1"/>
                <c:pt idx="0">
                  <c:v>Unstructured</c:v>
                </c:pt>
              </c:strCache>
            </c:strRef>
          </c:tx>
          <c:spPr>
            <a:solidFill>
              <a:schemeClr val="accent5"/>
            </a:solidFill>
            <a:ln>
              <a:noFill/>
            </a:ln>
            <a:effectLst/>
          </c:spPr>
          <c:cat>
            <c:numRef>
              <c:f>Sheet1!$B$5:$B$15</c:f>
              <c:numCache>
                <c:formatCode>General</c:formatCode>
                <c:ptCount val="11"/>
                <c:pt idx="0">
                  <c:v>2010.0</c:v>
                </c:pt>
                <c:pt idx="1">
                  <c:v>2011.0</c:v>
                </c:pt>
                <c:pt idx="2">
                  <c:v>2012.0</c:v>
                </c:pt>
                <c:pt idx="3">
                  <c:v>2013.0</c:v>
                </c:pt>
                <c:pt idx="4">
                  <c:v>2014.0</c:v>
                </c:pt>
                <c:pt idx="5">
                  <c:v>2015.0</c:v>
                </c:pt>
                <c:pt idx="6">
                  <c:v>2016.0</c:v>
                </c:pt>
                <c:pt idx="7">
                  <c:v>2017.0</c:v>
                </c:pt>
                <c:pt idx="8">
                  <c:v>2018.0</c:v>
                </c:pt>
                <c:pt idx="9">
                  <c:v>2019.0</c:v>
                </c:pt>
                <c:pt idx="10">
                  <c:v>2020.0</c:v>
                </c:pt>
              </c:numCache>
            </c:numRef>
          </c:cat>
          <c:val>
            <c:numRef>
              <c:f>Sheet1!$D$5:$D$15</c:f>
              <c:numCache>
                <c:formatCode>General</c:formatCode>
                <c:ptCount val="11"/>
                <c:pt idx="0">
                  <c:v>2500.0</c:v>
                </c:pt>
                <c:pt idx="1">
                  <c:v>4000.0</c:v>
                </c:pt>
                <c:pt idx="2">
                  <c:v>5000.0</c:v>
                </c:pt>
                <c:pt idx="3">
                  <c:v>6000.0</c:v>
                </c:pt>
                <c:pt idx="4">
                  <c:v>7500.0</c:v>
                </c:pt>
                <c:pt idx="5">
                  <c:v>10000.0</c:v>
                </c:pt>
                <c:pt idx="6">
                  <c:v>13000.0</c:v>
                </c:pt>
                <c:pt idx="7">
                  <c:v>15000.0</c:v>
                </c:pt>
                <c:pt idx="8">
                  <c:v>20000.0</c:v>
                </c:pt>
                <c:pt idx="9">
                  <c:v>30000.0</c:v>
                </c:pt>
                <c:pt idx="10">
                  <c:v>40000.0</c:v>
                </c:pt>
              </c:numCache>
            </c:numRef>
          </c:val>
          <c:extLst xmlns:c16r2="http://schemas.microsoft.com/office/drawing/2015/06/chart">
            <c:ext xmlns:c16="http://schemas.microsoft.com/office/drawing/2014/chart" uri="{C3380CC4-5D6E-409C-BE32-E72D297353CC}">
              <c16:uniqueId val="{00000001-E6A7-4270-A4D3-361569B058FE}"/>
            </c:ext>
          </c:extLst>
        </c:ser>
        <c:dLbls>
          <c:showLegendKey val="0"/>
          <c:showVal val="0"/>
          <c:showCatName val="0"/>
          <c:showSerName val="0"/>
          <c:showPercent val="0"/>
          <c:showBubbleSize val="0"/>
        </c:dLbls>
        <c:axId val="-2008311712"/>
        <c:axId val="-2008312496"/>
      </c:areaChart>
      <c:catAx>
        <c:axId val="-200831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008312496"/>
        <c:crosses val="autoZero"/>
        <c:auto val="1"/>
        <c:lblAlgn val="ctr"/>
        <c:lblOffset val="100"/>
        <c:noMultiLvlLbl val="0"/>
      </c:catAx>
      <c:valAx>
        <c:axId val="-2008312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00831171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zero"/>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8A38B9-435F-A644-A936-0DCDB0A43284}" type="doc">
      <dgm:prSet loTypeId="urn:microsoft.com/office/officeart/2005/8/layout/default" loCatId="list" qsTypeId="urn:microsoft.com/office/officeart/2005/8/quickstyle/simple4" qsCatId="simple" csTypeId="urn:microsoft.com/office/officeart/2005/8/colors/accent0_3" csCatId="mainScheme" phldr="1"/>
      <dgm:spPr/>
    </dgm:pt>
    <dgm:pt modelId="{905F59BD-7FEA-BD45-97D3-3FBC6A67624E}">
      <dgm:prSet phldrT="[Text]"/>
      <dgm:spPr/>
      <dgm:t>
        <a:bodyPr/>
        <a:lstStyle/>
        <a:p>
          <a:r>
            <a:rPr lang="en-US" dirty="0" smtClean="0"/>
            <a:t>Administration</a:t>
          </a:r>
          <a:endParaRPr lang="en-US" dirty="0"/>
        </a:p>
      </dgm:t>
    </dgm:pt>
    <dgm:pt modelId="{394ED89D-5706-7741-A27C-054E1B91B579}" type="parTrans" cxnId="{AAD2F47B-635F-AA40-8DB9-25FDA6C0138E}">
      <dgm:prSet/>
      <dgm:spPr/>
      <dgm:t>
        <a:bodyPr/>
        <a:lstStyle/>
        <a:p>
          <a:endParaRPr lang="en-US"/>
        </a:p>
      </dgm:t>
    </dgm:pt>
    <dgm:pt modelId="{C1AAB547-0A35-5F4C-A522-D9E557A52982}" type="sibTrans" cxnId="{AAD2F47B-635F-AA40-8DB9-25FDA6C0138E}">
      <dgm:prSet/>
      <dgm:spPr/>
      <dgm:t>
        <a:bodyPr/>
        <a:lstStyle/>
        <a:p>
          <a:endParaRPr lang="en-US"/>
        </a:p>
      </dgm:t>
    </dgm:pt>
    <dgm:pt modelId="{64104171-D681-D845-971C-6C0A65F732B4}">
      <dgm:prSet phldrT="[Text]"/>
      <dgm:spPr/>
      <dgm:t>
        <a:bodyPr/>
        <a:lstStyle/>
        <a:p>
          <a:r>
            <a:rPr lang="en-US" dirty="0" smtClean="0"/>
            <a:t>Security</a:t>
          </a:r>
          <a:endParaRPr lang="en-US" dirty="0"/>
        </a:p>
      </dgm:t>
    </dgm:pt>
    <dgm:pt modelId="{4E879282-3255-BE42-A2AB-DBF1E2AD858C}" type="parTrans" cxnId="{4F85C30C-43CD-2847-80DE-553A23D83071}">
      <dgm:prSet/>
      <dgm:spPr/>
      <dgm:t>
        <a:bodyPr/>
        <a:lstStyle/>
        <a:p>
          <a:endParaRPr lang="en-US"/>
        </a:p>
      </dgm:t>
    </dgm:pt>
    <dgm:pt modelId="{3468C023-C416-F943-87F4-BA4E2B6923DB}" type="sibTrans" cxnId="{4F85C30C-43CD-2847-80DE-553A23D83071}">
      <dgm:prSet/>
      <dgm:spPr/>
      <dgm:t>
        <a:bodyPr/>
        <a:lstStyle/>
        <a:p>
          <a:endParaRPr lang="en-US"/>
        </a:p>
      </dgm:t>
    </dgm:pt>
    <dgm:pt modelId="{4809C19C-6728-214A-B4E2-B6226BFB0E8E}">
      <dgm:prSet phldrT="[Text]"/>
      <dgm:spPr/>
      <dgm:t>
        <a:bodyPr/>
        <a:lstStyle/>
        <a:p>
          <a:r>
            <a:rPr lang="en-US" dirty="0" smtClean="0"/>
            <a:t>Lifecycle Management</a:t>
          </a:r>
          <a:endParaRPr lang="en-US" dirty="0"/>
        </a:p>
      </dgm:t>
    </dgm:pt>
    <dgm:pt modelId="{17EB3494-A188-8041-B097-4ECBF50D8D43}" type="parTrans" cxnId="{336CC4F2-7DA4-E544-B929-DE3CC82D27CC}">
      <dgm:prSet/>
      <dgm:spPr/>
      <dgm:t>
        <a:bodyPr/>
        <a:lstStyle/>
        <a:p>
          <a:endParaRPr lang="en-US"/>
        </a:p>
      </dgm:t>
    </dgm:pt>
    <dgm:pt modelId="{B34E93B3-CB51-074B-B458-2D31D96CF4A8}" type="sibTrans" cxnId="{336CC4F2-7DA4-E544-B929-DE3CC82D27CC}">
      <dgm:prSet/>
      <dgm:spPr/>
      <dgm:t>
        <a:bodyPr/>
        <a:lstStyle/>
        <a:p>
          <a:endParaRPr lang="en-US"/>
        </a:p>
      </dgm:t>
    </dgm:pt>
    <dgm:pt modelId="{CA07DB05-E1A9-6948-BF3B-8A5D4C552C91}">
      <dgm:prSet phldrT="[Text]"/>
      <dgm:spPr/>
      <dgm:t>
        <a:bodyPr/>
        <a:lstStyle/>
        <a:p>
          <a:r>
            <a:rPr lang="en-US" dirty="0" smtClean="0"/>
            <a:t>Data Provenance</a:t>
          </a:r>
          <a:endParaRPr lang="en-US" dirty="0"/>
        </a:p>
      </dgm:t>
    </dgm:pt>
    <dgm:pt modelId="{48B052F5-FCC8-5F41-99A2-25CBD8F63122}" type="parTrans" cxnId="{32F0478E-DCB7-D94F-A215-7ACE8C053FFB}">
      <dgm:prSet/>
      <dgm:spPr/>
      <dgm:t>
        <a:bodyPr/>
        <a:lstStyle/>
        <a:p>
          <a:endParaRPr lang="en-US"/>
        </a:p>
      </dgm:t>
    </dgm:pt>
    <dgm:pt modelId="{39B11324-C272-BA49-9840-67D1B138C52D}" type="sibTrans" cxnId="{32F0478E-DCB7-D94F-A215-7ACE8C053FFB}">
      <dgm:prSet/>
      <dgm:spPr/>
      <dgm:t>
        <a:bodyPr/>
        <a:lstStyle/>
        <a:p>
          <a:endParaRPr lang="en-US"/>
        </a:p>
      </dgm:t>
    </dgm:pt>
    <dgm:pt modelId="{EE52EC24-91A5-D940-8A1A-565EE68F98B6}">
      <dgm:prSet phldrT="[Text]"/>
      <dgm:spPr/>
      <dgm:t>
        <a:bodyPr/>
        <a:lstStyle/>
        <a:p>
          <a:r>
            <a:rPr lang="en-US" dirty="0" smtClean="0"/>
            <a:t>Dynamic Data Pipeline</a:t>
          </a:r>
          <a:endParaRPr lang="en-US" dirty="0"/>
        </a:p>
      </dgm:t>
    </dgm:pt>
    <dgm:pt modelId="{F7047808-2971-C24B-A0F2-037C1D08C753}" type="parTrans" cxnId="{0740D491-8B0C-C34D-8468-4B341BECB998}">
      <dgm:prSet/>
      <dgm:spPr/>
      <dgm:t>
        <a:bodyPr/>
        <a:lstStyle/>
        <a:p>
          <a:endParaRPr lang="en-US"/>
        </a:p>
      </dgm:t>
    </dgm:pt>
    <dgm:pt modelId="{61B22A40-2D8F-104D-9670-7066CE6B4761}" type="sibTrans" cxnId="{0740D491-8B0C-C34D-8468-4B341BECB998}">
      <dgm:prSet/>
      <dgm:spPr/>
      <dgm:t>
        <a:bodyPr/>
        <a:lstStyle/>
        <a:p>
          <a:endParaRPr lang="en-US"/>
        </a:p>
      </dgm:t>
    </dgm:pt>
    <dgm:pt modelId="{166A5F0D-2B4D-4741-A110-A4BAE7BB64C2}">
      <dgm:prSet phldrT="[Text]"/>
      <dgm:spPr/>
      <dgm:t>
        <a:bodyPr/>
        <a:lstStyle/>
        <a:p>
          <a:r>
            <a:rPr lang="en-US" dirty="0" smtClean="0"/>
            <a:t>Monitoring</a:t>
          </a:r>
          <a:endParaRPr lang="en-US" dirty="0"/>
        </a:p>
      </dgm:t>
    </dgm:pt>
    <dgm:pt modelId="{620F3A8B-2208-014B-BD56-1530C3EA87FB}" type="parTrans" cxnId="{24D9E868-3DE1-1D4D-B9A3-4003EB873731}">
      <dgm:prSet/>
      <dgm:spPr/>
      <dgm:t>
        <a:bodyPr/>
        <a:lstStyle/>
        <a:p>
          <a:endParaRPr lang="en-US"/>
        </a:p>
      </dgm:t>
    </dgm:pt>
    <dgm:pt modelId="{143CF1D7-614E-5048-88F5-B3B62484DB93}" type="sibTrans" cxnId="{24D9E868-3DE1-1D4D-B9A3-4003EB873731}">
      <dgm:prSet/>
      <dgm:spPr/>
      <dgm:t>
        <a:bodyPr/>
        <a:lstStyle/>
        <a:p>
          <a:endParaRPr lang="en-US"/>
        </a:p>
      </dgm:t>
    </dgm:pt>
    <dgm:pt modelId="{1B33CC1E-F420-F942-9F28-F94C0C5963D0}">
      <dgm:prSet phldrT="[Text]"/>
      <dgm:spPr>
        <a:solidFill>
          <a:schemeClr val="tx2"/>
        </a:solidFill>
      </dgm:spPr>
      <dgm:t>
        <a:bodyPr/>
        <a:lstStyle/>
        <a:p>
          <a:r>
            <a:rPr lang="en-US" dirty="0" smtClean="0"/>
            <a:t>Automation</a:t>
          </a:r>
          <a:endParaRPr lang="en-US" dirty="0"/>
        </a:p>
      </dgm:t>
    </dgm:pt>
    <dgm:pt modelId="{44912A2B-3162-D840-A8CF-582A4EBD8AF1}" type="parTrans" cxnId="{157C0A6A-0D1C-C84D-9A5A-4D10B130A335}">
      <dgm:prSet/>
      <dgm:spPr/>
      <dgm:t>
        <a:bodyPr/>
        <a:lstStyle/>
        <a:p>
          <a:endParaRPr lang="en-US"/>
        </a:p>
      </dgm:t>
    </dgm:pt>
    <dgm:pt modelId="{FACDC9E3-4EA0-6843-BD74-8DB588112A36}" type="sibTrans" cxnId="{157C0A6A-0D1C-C84D-9A5A-4D10B130A335}">
      <dgm:prSet/>
      <dgm:spPr/>
      <dgm:t>
        <a:bodyPr/>
        <a:lstStyle/>
        <a:p>
          <a:endParaRPr lang="en-US"/>
        </a:p>
      </dgm:t>
    </dgm:pt>
    <dgm:pt modelId="{E314F477-6CCC-41CE-908A-1079257F9262}" type="pres">
      <dgm:prSet presAssocID="{578A38B9-435F-A644-A936-0DCDB0A43284}" presName="diagram" presStyleCnt="0">
        <dgm:presLayoutVars>
          <dgm:dir/>
          <dgm:resizeHandles val="exact"/>
        </dgm:presLayoutVars>
      </dgm:prSet>
      <dgm:spPr/>
    </dgm:pt>
    <dgm:pt modelId="{3125C1D7-9F53-43C4-BC31-1C75B34E3235}" type="pres">
      <dgm:prSet presAssocID="{905F59BD-7FEA-BD45-97D3-3FBC6A67624E}" presName="node" presStyleLbl="node1" presStyleIdx="0" presStyleCnt="7">
        <dgm:presLayoutVars>
          <dgm:bulletEnabled val="1"/>
        </dgm:presLayoutVars>
      </dgm:prSet>
      <dgm:spPr/>
      <dgm:t>
        <a:bodyPr/>
        <a:lstStyle/>
        <a:p>
          <a:endParaRPr lang="en-US"/>
        </a:p>
      </dgm:t>
    </dgm:pt>
    <dgm:pt modelId="{241A8DBD-F17E-4B5D-B0AC-CB4CA80D29DF}" type="pres">
      <dgm:prSet presAssocID="{C1AAB547-0A35-5F4C-A522-D9E557A52982}" presName="sibTrans" presStyleCnt="0"/>
      <dgm:spPr/>
    </dgm:pt>
    <dgm:pt modelId="{08B3B8E2-6E35-4B23-A9EA-554A009AEE47}" type="pres">
      <dgm:prSet presAssocID="{64104171-D681-D845-971C-6C0A65F732B4}" presName="node" presStyleLbl="node1" presStyleIdx="1" presStyleCnt="7">
        <dgm:presLayoutVars>
          <dgm:bulletEnabled val="1"/>
        </dgm:presLayoutVars>
      </dgm:prSet>
      <dgm:spPr/>
      <dgm:t>
        <a:bodyPr/>
        <a:lstStyle/>
        <a:p>
          <a:endParaRPr lang="en-US"/>
        </a:p>
      </dgm:t>
    </dgm:pt>
    <dgm:pt modelId="{8D59FBA9-E415-4E05-88AB-8DE2CD85B432}" type="pres">
      <dgm:prSet presAssocID="{3468C023-C416-F943-87F4-BA4E2B6923DB}" presName="sibTrans" presStyleCnt="0"/>
      <dgm:spPr/>
    </dgm:pt>
    <dgm:pt modelId="{D31E752D-3E08-408F-AF77-A12906645BA5}" type="pres">
      <dgm:prSet presAssocID="{4809C19C-6728-214A-B4E2-B6226BFB0E8E}" presName="node" presStyleLbl="node1" presStyleIdx="2" presStyleCnt="7">
        <dgm:presLayoutVars>
          <dgm:bulletEnabled val="1"/>
        </dgm:presLayoutVars>
      </dgm:prSet>
      <dgm:spPr/>
      <dgm:t>
        <a:bodyPr/>
        <a:lstStyle/>
        <a:p>
          <a:endParaRPr lang="en-US"/>
        </a:p>
      </dgm:t>
    </dgm:pt>
    <dgm:pt modelId="{E2F5F8C7-3D74-4667-B69A-91F36B4CE5F3}" type="pres">
      <dgm:prSet presAssocID="{B34E93B3-CB51-074B-B458-2D31D96CF4A8}" presName="sibTrans" presStyleCnt="0"/>
      <dgm:spPr/>
    </dgm:pt>
    <dgm:pt modelId="{85683467-0C07-48F2-8C6B-CFDED32E8B86}" type="pres">
      <dgm:prSet presAssocID="{CA07DB05-E1A9-6948-BF3B-8A5D4C552C91}" presName="node" presStyleLbl="node1" presStyleIdx="3" presStyleCnt="7">
        <dgm:presLayoutVars>
          <dgm:bulletEnabled val="1"/>
        </dgm:presLayoutVars>
      </dgm:prSet>
      <dgm:spPr/>
      <dgm:t>
        <a:bodyPr/>
        <a:lstStyle/>
        <a:p>
          <a:endParaRPr lang="en-US"/>
        </a:p>
      </dgm:t>
    </dgm:pt>
    <dgm:pt modelId="{FE061A2D-7281-44CF-B58D-648DC2182AAA}" type="pres">
      <dgm:prSet presAssocID="{39B11324-C272-BA49-9840-67D1B138C52D}" presName="sibTrans" presStyleCnt="0"/>
      <dgm:spPr/>
    </dgm:pt>
    <dgm:pt modelId="{846E111B-9AA0-475B-8C71-B17C2D6AE8DE}" type="pres">
      <dgm:prSet presAssocID="{EE52EC24-91A5-D940-8A1A-565EE68F98B6}" presName="node" presStyleLbl="node1" presStyleIdx="4" presStyleCnt="7">
        <dgm:presLayoutVars>
          <dgm:bulletEnabled val="1"/>
        </dgm:presLayoutVars>
      </dgm:prSet>
      <dgm:spPr/>
      <dgm:t>
        <a:bodyPr/>
        <a:lstStyle/>
        <a:p>
          <a:endParaRPr lang="en-US"/>
        </a:p>
      </dgm:t>
    </dgm:pt>
    <dgm:pt modelId="{4E896B9C-4D0E-4031-9844-E0B6C7ED7D0D}" type="pres">
      <dgm:prSet presAssocID="{61B22A40-2D8F-104D-9670-7066CE6B4761}" presName="sibTrans" presStyleCnt="0"/>
      <dgm:spPr/>
    </dgm:pt>
    <dgm:pt modelId="{5B560BC0-8335-43A8-AB6A-6A4769671106}" type="pres">
      <dgm:prSet presAssocID="{166A5F0D-2B4D-4741-A110-A4BAE7BB64C2}" presName="node" presStyleLbl="node1" presStyleIdx="5" presStyleCnt="7">
        <dgm:presLayoutVars>
          <dgm:bulletEnabled val="1"/>
        </dgm:presLayoutVars>
      </dgm:prSet>
      <dgm:spPr/>
      <dgm:t>
        <a:bodyPr/>
        <a:lstStyle/>
        <a:p>
          <a:endParaRPr lang="en-US"/>
        </a:p>
      </dgm:t>
    </dgm:pt>
    <dgm:pt modelId="{EC8720CD-9F26-4043-9CC7-3A0968A65A09}" type="pres">
      <dgm:prSet presAssocID="{143CF1D7-614E-5048-88F5-B3B62484DB93}" presName="sibTrans" presStyleCnt="0"/>
      <dgm:spPr/>
    </dgm:pt>
    <dgm:pt modelId="{A3A4DF69-2DB7-4B57-B600-E0B43F6B17EA}" type="pres">
      <dgm:prSet presAssocID="{1B33CC1E-F420-F942-9F28-F94C0C5963D0}" presName="node" presStyleLbl="node1" presStyleIdx="6" presStyleCnt="7">
        <dgm:presLayoutVars>
          <dgm:bulletEnabled val="1"/>
        </dgm:presLayoutVars>
      </dgm:prSet>
      <dgm:spPr/>
      <dgm:t>
        <a:bodyPr/>
        <a:lstStyle/>
        <a:p>
          <a:endParaRPr lang="en-US"/>
        </a:p>
      </dgm:t>
    </dgm:pt>
  </dgm:ptLst>
  <dgm:cxnLst>
    <dgm:cxn modelId="{32F0478E-DCB7-D94F-A215-7ACE8C053FFB}" srcId="{578A38B9-435F-A644-A936-0DCDB0A43284}" destId="{CA07DB05-E1A9-6948-BF3B-8A5D4C552C91}" srcOrd="3" destOrd="0" parTransId="{48B052F5-FCC8-5F41-99A2-25CBD8F63122}" sibTransId="{39B11324-C272-BA49-9840-67D1B138C52D}"/>
    <dgm:cxn modelId="{E8DDB52E-CF83-BE48-9E7F-8A7FFBAA7DFA}" type="presOf" srcId="{CA07DB05-E1A9-6948-BF3B-8A5D4C552C91}" destId="{85683467-0C07-48F2-8C6B-CFDED32E8B86}" srcOrd="0" destOrd="0" presId="urn:microsoft.com/office/officeart/2005/8/layout/default"/>
    <dgm:cxn modelId="{D1382E7C-639F-254F-8C22-BC17F9C6541A}" type="presOf" srcId="{905F59BD-7FEA-BD45-97D3-3FBC6A67624E}" destId="{3125C1D7-9F53-43C4-BC31-1C75B34E3235}" srcOrd="0" destOrd="0" presId="urn:microsoft.com/office/officeart/2005/8/layout/default"/>
    <dgm:cxn modelId="{336CC4F2-7DA4-E544-B929-DE3CC82D27CC}" srcId="{578A38B9-435F-A644-A936-0DCDB0A43284}" destId="{4809C19C-6728-214A-B4E2-B6226BFB0E8E}" srcOrd="2" destOrd="0" parTransId="{17EB3494-A188-8041-B097-4ECBF50D8D43}" sibTransId="{B34E93B3-CB51-074B-B458-2D31D96CF4A8}"/>
    <dgm:cxn modelId="{24D9E868-3DE1-1D4D-B9A3-4003EB873731}" srcId="{578A38B9-435F-A644-A936-0DCDB0A43284}" destId="{166A5F0D-2B4D-4741-A110-A4BAE7BB64C2}" srcOrd="5" destOrd="0" parTransId="{620F3A8B-2208-014B-BD56-1530C3EA87FB}" sibTransId="{143CF1D7-614E-5048-88F5-B3B62484DB93}"/>
    <dgm:cxn modelId="{0740D491-8B0C-C34D-8468-4B341BECB998}" srcId="{578A38B9-435F-A644-A936-0DCDB0A43284}" destId="{EE52EC24-91A5-D940-8A1A-565EE68F98B6}" srcOrd="4" destOrd="0" parTransId="{F7047808-2971-C24B-A0F2-037C1D08C753}" sibTransId="{61B22A40-2D8F-104D-9670-7066CE6B4761}"/>
    <dgm:cxn modelId="{6A83B387-3816-D741-B967-A63C3DFAEAF7}" type="presOf" srcId="{EE52EC24-91A5-D940-8A1A-565EE68F98B6}" destId="{846E111B-9AA0-475B-8C71-B17C2D6AE8DE}" srcOrd="0" destOrd="0" presId="urn:microsoft.com/office/officeart/2005/8/layout/default"/>
    <dgm:cxn modelId="{AAD2F47B-635F-AA40-8DB9-25FDA6C0138E}" srcId="{578A38B9-435F-A644-A936-0DCDB0A43284}" destId="{905F59BD-7FEA-BD45-97D3-3FBC6A67624E}" srcOrd="0" destOrd="0" parTransId="{394ED89D-5706-7741-A27C-054E1B91B579}" sibTransId="{C1AAB547-0A35-5F4C-A522-D9E557A52982}"/>
    <dgm:cxn modelId="{6094E80F-9EC8-E24A-B547-69694AB1EEF7}" type="presOf" srcId="{64104171-D681-D845-971C-6C0A65F732B4}" destId="{08B3B8E2-6E35-4B23-A9EA-554A009AEE47}" srcOrd="0" destOrd="0" presId="urn:microsoft.com/office/officeart/2005/8/layout/default"/>
    <dgm:cxn modelId="{157C0A6A-0D1C-C84D-9A5A-4D10B130A335}" srcId="{578A38B9-435F-A644-A936-0DCDB0A43284}" destId="{1B33CC1E-F420-F942-9F28-F94C0C5963D0}" srcOrd="6" destOrd="0" parTransId="{44912A2B-3162-D840-A8CF-582A4EBD8AF1}" sibTransId="{FACDC9E3-4EA0-6843-BD74-8DB588112A36}"/>
    <dgm:cxn modelId="{1165AA8E-7168-2C41-87D6-A93B145E82AE}" type="presOf" srcId="{1B33CC1E-F420-F942-9F28-F94C0C5963D0}" destId="{A3A4DF69-2DB7-4B57-B600-E0B43F6B17EA}" srcOrd="0" destOrd="0" presId="urn:microsoft.com/office/officeart/2005/8/layout/default"/>
    <dgm:cxn modelId="{1464AD38-6E4B-C84D-B1BB-96808D171501}" type="presOf" srcId="{4809C19C-6728-214A-B4E2-B6226BFB0E8E}" destId="{D31E752D-3E08-408F-AF77-A12906645BA5}" srcOrd="0" destOrd="0" presId="urn:microsoft.com/office/officeart/2005/8/layout/default"/>
    <dgm:cxn modelId="{4F85C30C-43CD-2847-80DE-553A23D83071}" srcId="{578A38B9-435F-A644-A936-0DCDB0A43284}" destId="{64104171-D681-D845-971C-6C0A65F732B4}" srcOrd="1" destOrd="0" parTransId="{4E879282-3255-BE42-A2AB-DBF1E2AD858C}" sibTransId="{3468C023-C416-F943-87F4-BA4E2B6923DB}"/>
    <dgm:cxn modelId="{D62D772E-6B5C-F248-A456-3AC51C9AC73A}" type="presOf" srcId="{578A38B9-435F-A644-A936-0DCDB0A43284}" destId="{E314F477-6CCC-41CE-908A-1079257F9262}" srcOrd="0" destOrd="0" presId="urn:microsoft.com/office/officeart/2005/8/layout/default"/>
    <dgm:cxn modelId="{DAE20199-7AC3-6E4E-B8BD-CCA4CD8651C1}" type="presOf" srcId="{166A5F0D-2B4D-4741-A110-A4BAE7BB64C2}" destId="{5B560BC0-8335-43A8-AB6A-6A4769671106}" srcOrd="0" destOrd="0" presId="urn:microsoft.com/office/officeart/2005/8/layout/default"/>
    <dgm:cxn modelId="{16D6AC59-1BA3-FE41-9E21-9F341CBC6D7B}" type="presParOf" srcId="{E314F477-6CCC-41CE-908A-1079257F9262}" destId="{3125C1D7-9F53-43C4-BC31-1C75B34E3235}" srcOrd="0" destOrd="0" presId="urn:microsoft.com/office/officeart/2005/8/layout/default"/>
    <dgm:cxn modelId="{FFF412F5-40E9-044B-B5B4-A34002710474}" type="presParOf" srcId="{E314F477-6CCC-41CE-908A-1079257F9262}" destId="{241A8DBD-F17E-4B5D-B0AC-CB4CA80D29DF}" srcOrd="1" destOrd="0" presId="urn:microsoft.com/office/officeart/2005/8/layout/default"/>
    <dgm:cxn modelId="{593B935F-AD62-574D-9E53-C4C05AD73B4A}" type="presParOf" srcId="{E314F477-6CCC-41CE-908A-1079257F9262}" destId="{08B3B8E2-6E35-4B23-A9EA-554A009AEE47}" srcOrd="2" destOrd="0" presId="urn:microsoft.com/office/officeart/2005/8/layout/default"/>
    <dgm:cxn modelId="{44A1622E-39CE-4044-9513-72F9E130D554}" type="presParOf" srcId="{E314F477-6CCC-41CE-908A-1079257F9262}" destId="{8D59FBA9-E415-4E05-88AB-8DE2CD85B432}" srcOrd="3" destOrd="0" presId="urn:microsoft.com/office/officeart/2005/8/layout/default"/>
    <dgm:cxn modelId="{D439BC19-5E34-C949-934B-D6DACF8678E1}" type="presParOf" srcId="{E314F477-6CCC-41CE-908A-1079257F9262}" destId="{D31E752D-3E08-408F-AF77-A12906645BA5}" srcOrd="4" destOrd="0" presId="urn:microsoft.com/office/officeart/2005/8/layout/default"/>
    <dgm:cxn modelId="{2F987579-74FA-6148-8EF0-5AB2FDA84F8B}" type="presParOf" srcId="{E314F477-6CCC-41CE-908A-1079257F9262}" destId="{E2F5F8C7-3D74-4667-B69A-91F36B4CE5F3}" srcOrd="5" destOrd="0" presId="urn:microsoft.com/office/officeart/2005/8/layout/default"/>
    <dgm:cxn modelId="{0060EC8B-1A70-7E4A-8460-5D0CA78E03ED}" type="presParOf" srcId="{E314F477-6CCC-41CE-908A-1079257F9262}" destId="{85683467-0C07-48F2-8C6B-CFDED32E8B86}" srcOrd="6" destOrd="0" presId="urn:microsoft.com/office/officeart/2005/8/layout/default"/>
    <dgm:cxn modelId="{D81B52B6-FA65-0B4E-8725-DC7748760D05}" type="presParOf" srcId="{E314F477-6CCC-41CE-908A-1079257F9262}" destId="{FE061A2D-7281-44CF-B58D-648DC2182AAA}" srcOrd="7" destOrd="0" presId="urn:microsoft.com/office/officeart/2005/8/layout/default"/>
    <dgm:cxn modelId="{A451384F-41CA-4D4C-87FB-C74FFE855F90}" type="presParOf" srcId="{E314F477-6CCC-41CE-908A-1079257F9262}" destId="{846E111B-9AA0-475B-8C71-B17C2D6AE8DE}" srcOrd="8" destOrd="0" presId="urn:microsoft.com/office/officeart/2005/8/layout/default"/>
    <dgm:cxn modelId="{E59A7D03-9C67-6B46-B232-73DDDA10AC10}" type="presParOf" srcId="{E314F477-6CCC-41CE-908A-1079257F9262}" destId="{4E896B9C-4D0E-4031-9844-E0B6C7ED7D0D}" srcOrd="9" destOrd="0" presId="urn:microsoft.com/office/officeart/2005/8/layout/default"/>
    <dgm:cxn modelId="{0D23BD70-E14F-AF47-96E8-87109CBE040E}" type="presParOf" srcId="{E314F477-6CCC-41CE-908A-1079257F9262}" destId="{5B560BC0-8335-43A8-AB6A-6A4769671106}" srcOrd="10" destOrd="0" presId="urn:microsoft.com/office/officeart/2005/8/layout/default"/>
    <dgm:cxn modelId="{B8FA5051-CACE-9E4B-AD78-C787E1611470}" type="presParOf" srcId="{E314F477-6CCC-41CE-908A-1079257F9262}" destId="{EC8720CD-9F26-4043-9CC7-3A0968A65A09}" srcOrd="11" destOrd="0" presId="urn:microsoft.com/office/officeart/2005/8/layout/default"/>
    <dgm:cxn modelId="{728A5A63-5FCA-5C47-A7F4-154E72317D0B}" type="presParOf" srcId="{E314F477-6CCC-41CE-908A-1079257F9262}" destId="{A3A4DF69-2DB7-4B57-B600-E0B43F6B17EA}"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5C1D7-9F53-43C4-BC31-1C75B34E3235}">
      <dsp:nvSpPr>
        <dsp:cNvPr id="0" name=""/>
        <dsp:cNvSpPr/>
      </dsp:nvSpPr>
      <dsp:spPr>
        <a:xfrm>
          <a:off x="677755" y="208"/>
          <a:ext cx="896295" cy="53777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Administration</a:t>
          </a:r>
          <a:endParaRPr lang="en-US" sz="1000" kern="1200" dirty="0"/>
        </a:p>
      </dsp:txBody>
      <dsp:txXfrm>
        <a:off x="677755" y="208"/>
        <a:ext cx="896295" cy="537777"/>
      </dsp:txXfrm>
    </dsp:sp>
    <dsp:sp modelId="{08B3B8E2-6E35-4B23-A9EA-554A009AEE47}">
      <dsp:nvSpPr>
        <dsp:cNvPr id="0" name=""/>
        <dsp:cNvSpPr/>
      </dsp:nvSpPr>
      <dsp:spPr>
        <a:xfrm>
          <a:off x="1663680" y="208"/>
          <a:ext cx="896295" cy="53777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Security</a:t>
          </a:r>
          <a:endParaRPr lang="en-US" sz="1000" kern="1200" dirty="0"/>
        </a:p>
      </dsp:txBody>
      <dsp:txXfrm>
        <a:off x="1663680" y="208"/>
        <a:ext cx="896295" cy="537777"/>
      </dsp:txXfrm>
    </dsp:sp>
    <dsp:sp modelId="{D31E752D-3E08-408F-AF77-A12906645BA5}">
      <dsp:nvSpPr>
        <dsp:cNvPr id="0" name=""/>
        <dsp:cNvSpPr/>
      </dsp:nvSpPr>
      <dsp:spPr>
        <a:xfrm>
          <a:off x="2649605" y="208"/>
          <a:ext cx="896295" cy="53777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Lifecycle Management</a:t>
          </a:r>
          <a:endParaRPr lang="en-US" sz="1000" kern="1200" dirty="0"/>
        </a:p>
      </dsp:txBody>
      <dsp:txXfrm>
        <a:off x="2649605" y="208"/>
        <a:ext cx="896295" cy="537777"/>
      </dsp:txXfrm>
    </dsp:sp>
    <dsp:sp modelId="{85683467-0C07-48F2-8C6B-CFDED32E8B86}">
      <dsp:nvSpPr>
        <dsp:cNvPr id="0" name=""/>
        <dsp:cNvSpPr/>
      </dsp:nvSpPr>
      <dsp:spPr>
        <a:xfrm>
          <a:off x="3635531" y="208"/>
          <a:ext cx="896295" cy="53777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Data Provenance</a:t>
          </a:r>
          <a:endParaRPr lang="en-US" sz="1000" kern="1200" dirty="0"/>
        </a:p>
      </dsp:txBody>
      <dsp:txXfrm>
        <a:off x="3635531" y="208"/>
        <a:ext cx="896295" cy="537777"/>
      </dsp:txXfrm>
    </dsp:sp>
    <dsp:sp modelId="{846E111B-9AA0-475B-8C71-B17C2D6AE8DE}">
      <dsp:nvSpPr>
        <dsp:cNvPr id="0" name=""/>
        <dsp:cNvSpPr/>
      </dsp:nvSpPr>
      <dsp:spPr>
        <a:xfrm>
          <a:off x="4621456" y="208"/>
          <a:ext cx="896295" cy="53777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Dynamic Data Pipeline</a:t>
          </a:r>
          <a:endParaRPr lang="en-US" sz="1000" kern="1200" dirty="0"/>
        </a:p>
      </dsp:txBody>
      <dsp:txXfrm>
        <a:off x="4621456" y="208"/>
        <a:ext cx="896295" cy="537777"/>
      </dsp:txXfrm>
    </dsp:sp>
    <dsp:sp modelId="{5B560BC0-8335-43A8-AB6A-6A4769671106}">
      <dsp:nvSpPr>
        <dsp:cNvPr id="0" name=""/>
        <dsp:cNvSpPr/>
      </dsp:nvSpPr>
      <dsp:spPr>
        <a:xfrm>
          <a:off x="5607381" y="208"/>
          <a:ext cx="896295" cy="537777"/>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Monitoring</a:t>
          </a:r>
          <a:endParaRPr lang="en-US" sz="1000" kern="1200" dirty="0"/>
        </a:p>
      </dsp:txBody>
      <dsp:txXfrm>
        <a:off x="5607381" y="208"/>
        <a:ext cx="896295" cy="537777"/>
      </dsp:txXfrm>
    </dsp:sp>
    <dsp:sp modelId="{A3A4DF69-2DB7-4B57-B600-E0B43F6B17EA}">
      <dsp:nvSpPr>
        <dsp:cNvPr id="0" name=""/>
        <dsp:cNvSpPr/>
      </dsp:nvSpPr>
      <dsp:spPr>
        <a:xfrm>
          <a:off x="6593307" y="208"/>
          <a:ext cx="896295" cy="537777"/>
        </a:xfrm>
        <a:prstGeom prst="rect">
          <a:avLst/>
        </a:prstGeom>
        <a:solidFill>
          <a:schemeClr val="tx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Automation</a:t>
          </a:r>
          <a:endParaRPr lang="en-US" sz="1000" kern="1200" dirty="0"/>
        </a:p>
      </dsp:txBody>
      <dsp:txXfrm>
        <a:off x="6593307" y="208"/>
        <a:ext cx="896295" cy="53777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3F974-BB90-4059-9901-8147A3A63439}" type="datetimeFigureOut">
              <a:rPr lang="en-US" smtClean="0"/>
              <a:pPr/>
              <a:t>10/10/16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55FBB6-509D-433A-BC0A-FC2E7C728BAD}" type="slidenum">
              <a:rPr lang="en-US" smtClean="0"/>
              <a:pPr/>
              <a:t>‹n.º›</a:t>
            </a:fld>
            <a:endParaRPr lang="en-US"/>
          </a:p>
        </p:txBody>
      </p:sp>
    </p:spTree>
    <p:extLst>
      <p:ext uri="{BB962C8B-B14F-4D97-AF65-F5344CB8AC3E}">
        <p14:creationId xmlns:p14="http://schemas.microsoft.com/office/powerpoint/2010/main" val="3973380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emf"/></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84200" y="849313"/>
            <a:ext cx="5689600" cy="32004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55010" y="4236396"/>
            <a:ext cx="6414557"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Rectangle 43"/>
          <p:cNvSpPr>
            <a:spLocks noChangeArrowheads="1"/>
          </p:cNvSpPr>
          <p:nvPr/>
        </p:nvSpPr>
        <p:spPr bwMode="auto">
          <a:xfrm>
            <a:off x="5748942" y="566532"/>
            <a:ext cx="1109058" cy="116427"/>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3" name="Rectangle 41"/>
          <p:cNvSpPr>
            <a:spLocks noChangeArrowheads="1"/>
          </p:cNvSpPr>
          <p:nvPr/>
        </p:nvSpPr>
        <p:spPr bwMode="auto">
          <a:xfrm>
            <a:off x="3201" y="566532"/>
            <a:ext cx="5745740" cy="116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14" name="Group 13"/>
          <p:cNvGrpSpPr/>
          <p:nvPr/>
        </p:nvGrpSpPr>
        <p:grpSpPr>
          <a:xfrm>
            <a:off x="5867808" y="232999"/>
            <a:ext cx="873369" cy="251284"/>
            <a:chOff x="7823590" y="310702"/>
            <a:chExt cx="1164628" cy="335085"/>
          </a:xfrm>
        </p:grpSpPr>
        <p:grpSp>
          <p:nvGrpSpPr>
            <p:cNvPr id="15" name="Group 5"/>
            <p:cNvGrpSpPr>
              <a:grpSpLocks noChangeAspect="1"/>
            </p:cNvGrpSpPr>
            <p:nvPr userDrawn="1"/>
          </p:nvGrpSpPr>
          <p:grpSpPr bwMode="auto">
            <a:xfrm>
              <a:off x="7823590" y="310702"/>
              <a:ext cx="1164628" cy="335085"/>
              <a:chOff x="3182" y="1394"/>
              <a:chExt cx="855" cy="246"/>
            </a:xfrm>
          </p:grpSpPr>
          <p:sp>
            <p:nvSpPr>
              <p:cNvPr id="17" name="Freeform 16"/>
              <p:cNvSpPr>
                <a:spLocks/>
              </p:cNvSpPr>
              <p:nvPr/>
            </p:nvSpPr>
            <p:spPr bwMode="auto">
              <a:xfrm>
                <a:off x="3810"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18" name="Freeform 17"/>
              <p:cNvSpPr>
                <a:spLocks/>
              </p:cNvSpPr>
              <p:nvPr/>
            </p:nvSpPr>
            <p:spPr bwMode="auto">
              <a:xfrm>
                <a:off x="3810"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19" name="Freeform 18"/>
              <p:cNvSpPr>
                <a:spLocks/>
              </p:cNvSpPr>
              <p:nvPr/>
            </p:nvSpPr>
            <p:spPr bwMode="auto">
              <a:xfrm>
                <a:off x="3428" y="1397"/>
                <a:ext cx="123" cy="115"/>
              </a:xfrm>
              <a:custGeom>
                <a:avLst/>
                <a:gdLst>
                  <a:gd name="T0" fmla="*/ 123 w 123"/>
                  <a:gd name="T1" fmla="*/ 0 h 115"/>
                  <a:gd name="T2" fmla="*/ 123 w 123"/>
                  <a:gd name="T3" fmla="*/ 19 h 115"/>
                  <a:gd name="T4" fmla="*/ 75 w 123"/>
                  <a:gd name="T5" fmla="*/ 19 h 115"/>
                  <a:gd name="T6" fmla="*/ 75 w 123"/>
                  <a:gd name="T7" fmla="*/ 115 h 115"/>
                  <a:gd name="T8" fmla="*/ 45 w 123"/>
                  <a:gd name="T9" fmla="*/ 115 h 115"/>
                  <a:gd name="T10" fmla="*/ 45 w 123"/>
                  <a:gd name="T11" fmla="*/ 19 h 115"/>
                  <a:gd name="T12" fmla="*/ 0 w 123"/>
                  <a:gd name="T13" fmla="*/ 19 h 115"/>
                  <a:gd name="T14" fmla="*/ 0 w 123"/>
                  <a:gd name="T15" fmla="*/ 0 h 115"/>
                  <a:gd name="T16" fmla="*/ 123 w 12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15">
                    <a:moveTo>
                      <a:pt x="123" y="0"/>
                    </a:moveTo>
                    <a:lnTo>
                      <a:pt x="123" y="19"/>
                    </a:lnTo>
                    <a:lnTo>
                      <a:pt x="75" y="19"/>
                    </a:lnTo>
                    <a:lnTo>
                      <a:pt x="75" y="115"/>
                    </a:lnTo>
                    <a:lnTo>
                      <a:pt x="45" y="115"/>
                    </a:lnTo>
                    <a:lnTo>
                      <a:pt x="45" y="19"/>
                    </a:lnTo>
                    <a:lnTo>
                      <a:pt x="0" y="19"/>
                    </a:lnTo>
                    <a:lnTo>
                      <a:pt x="0" y="0"/>
                    </a:lnTo>
                    <a:lnTo>
                      <a:pt x="123"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0" name="Freeform 19"/>
              <p:cNvSpPr>
                <a:spLocks/>
              </p:cNvSpPr>
              <p:nvPr/>
            </p:nvSpPr>
            <p:spPr bwMode="auto">
              <a:xfrm>
                <a:off x="3428" y="1397"/>
                <a:ext cx="123" cy="115"/>
              </a:xfrm>
              <a:custGeom>
                <a:avLst/>
                <a:gdLst>
                  <a:gd name="T0" fmla="*/ 123 w 123"/>
                  <a:gd name="T1" fmla="*/ 0 h 115"/>
                  <a:gd name="T2" fmla="*/ 123 w 123"/>
                  <a:gd name="T3" fmla="*/ 19 h 115"/>
                  <a:gd name="T4" fmla="*/ 75 w 123"/>
                  <a:gd name="T5" fmla="*/ 19 h 115"/>
                  <a:gd name="T6" fmla="*/ 75 w 123"/>
                  <a:gd name="T7" fmla="*/ 115 h 115"/>
                  <a:gd name="T8" fmla="*/ 45 w 123"/>
                  <a:gd name="T9" fmla="*/ 115 h 115"/>
                  <a:gd name="T10" fmla="*/ 45 w 123"/>
                  <a:gd name="T11" fmla="*/ 19 h 115"/>
                  <a:gd name="T12" fmla="*/ 0 w 123"/>
                  <a:gd name="T13" fmla="*/ 19 h 115"/>
                  <a:gd name="T14" fmla="*/ 0 w 123"/>
                  <a:gd name="T15" fmla="*/ 0 h 115"/>
                  <a:gd name="T16" fmla="*/ 123 w 12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15">
                    <a:moveTo>
                      <a:pt x="123" y="0"/>
                    </a:moveTo>
                    <a:lnTo>
                      <a:pt x="123" y="19"/>
                    </a:lnTo>
                    <a:lnTo>
                      <a:pt x="75" y="19"/>
                    </a:lnTo>
                    <a:lnTo>
                      <a:pt x="75" y="115"/>
                    </a:lnTo>
                    <a:lnTo>
                      <a:pt x="45" y="115"/>
                    </a:lnTo>
                    <a:lnTo>
                      <a:pt x="45" y="19"/>
                    </a:lnTo>
                    <a:lnTo>
                      <a:pt x="0" y="19"/>
                    </a:lnTo>
                    <a:lnTo>
                      <a:pt x="0" y="0"/>
                    </a:lnTo>
                    <a:lnTo>
                      <a:pt x="123" y="0"/>
                    </a:ln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1" name="Freeform 20"/>
              <p:cNvSpPr>
                <a:spLocks noEditPoints="1"/>
              </p:cNvSpPr>
              <p:nvPr/>
            </p:nvSpPr>
            <p:spPr bwMode="auto">
              <a:xfrm>
                <a:off x="3525" y="1397"/>
                <a:ext cx="144" cy="115"/>
              </a:xfrm>
              <a:custGeom>
                <a:avLst/>
                <a:gdLst>
                  <a:gd name="T0" fmla="*/ 144 w 144"/>
                  <a:gd name="T1" fmla="*/ 115 h 115"/>
                  <a:gd name="T2" fmla="*/ 111 w 144"/>
                  <a:gd name="T3" fmla="*/ 115 h 115"/>
                  <a:gd name="T4" fmla="*/ 101 w 144"/>
                  <a:gd name="T5" fmla="*/ 90 h 115"/>
                  <a:gd name="T6" fmla="*/ 42 w 144"/>
                  <a:gd name="T7" fmla="*/ 90 h 115"/>
                  <a:gd name="T8" fmla="*/ 33 w 144"/>
                  <a:gd name="T9" fmla="*/ 115 h 115"/>
                  <a:gd name="T10" fmla="*/ 0 w 144"/>
                  <a:gd name="T11" fmla="*/ 115 h 115"/>
                  <a:gd name="T12" fmla="*/ 54 w 144"/>
                  <a:gd name="T13" fmla="*/ 0 h 115"/>
                  <a:gd name="T14" fmla="*/ 92 w 144"/>
                  <a:gd name="T15" fmla="*/ 0 h 115"/>
                  <a:gd name="T16" fmla="*/ 144 w 144"/>
                  <a:gd name="T17" fmla="*/ 115 h 115"/>
                  <a:gd name="T18" fmla="*/ 73 w 144"/>
                  <a:gd name="T19" fmla="*/ 19 h 115"/>
                  <a:gd name="T20" fmla="*/ 52 w 144"/>
                  <a:gd name="T21" fmla="*/ 73 h 115"/>
                  <a:gd name="T22" fmla="*/ 94 w 144"/>
                  <a:gd name="T23" fmla="*/ 73 h 115"/>
                  <a:gd name="T24" fmla="*/ 73 w 144"/>
                  <a:gd name="T2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15">
                    <a:moveTo>
                      <a:pt x="144" y="115"/>
                    </a:moveTo>
                    <a:lnTo>
                      <a:pt x="111" y="115"/>
                    </a:lnTo>
                    <a:lnTo>
                      <a:pt x="101" y="90"/>
                    </a:lnTo>
                    <a:lnTo>
                      <a:pt x="42" y="90"/>
                    </a:lnTo>
                    <a:lnTo>
                      <a:pt x="33" y="115"/>
                    </a:lnTo>
                    <a:lnTo>
                      <a:pt x="0" y="115"/>
                    </a:lnTo>
                    <a:lnTo>
                      <a:pt x="54" y="0"/>
                    </a:lnTo>
                    <a:lnTo>
                      <a:pt x="92" y="0"/>
                    </a:lnTo>
                    <a:lnTo>
                      <a:pt x="144" y="115"/>
                    </a:lnTo>
                    <a:close/>
                    <a:moveTo>
                      <a:pt x="73" y="19"/>
                    </a:moveTo>
                    <a:lnTo>
                      <a:pt x="52" y="73"/>
                    </a:lnTo>
                    <a:lnTo>
                      <a:pt x="94" y="73"/>
                    </a:lnTo>
                    <a:lnTo>
                      <a:pt x="73" y="19"/>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2" name="Freeform 21"/>
              <p:cNvSpPr>
                <a:spLocks noEditPoints="1"/>
              </p:cNvSpPr>
              <p:nvPr/>
            </p:nvSpPr>
            <p:spPr bwMode="auto">
              <a:xfrm>
                <a:off x="3525" y="1397"/>
                <a:ext cx="144" cy="115"/>
              </a:xfrm>
              <a:custGeom>
                <a:avLst/>
                <a:gdLst>
                  <a:gd name="T0" fmla="*/ 144 w 144"/>
                  <a:gd name="T1" fmla="*/ 115 h 115"/>
                  <a:gd name="T2" fmla="*/ 111 w 144"/>
                  <a:gd name="T3" fmla="*/ 115 h 115"/>
                  <a:gd name="T4" fmla="*/ 101 w 144"/>
                  <a:gd name="T5" fmla="*/ 90 h 115"/>
                  <a:gd name="T6" fmla="*/ 42 w 144"/>
                  <a:gd name="T7" fmla="*/ 90 h 115"/>
                  <a:gd name="T8" fmla="*/ 33 w 144"/>
                  <a:gd name="T9" fmla="*/ 115 h 115"/>
                  <a:gd name="T10" fmla="*/ 0 w 144"/>
                  <a:gd name="T11" fmla="*/ 115 h 115"/>
                  <a:gd name="T12" fmla="*/ 54 w 144"/>
                  <a:gd name="T13" fmla="*/ 0 h 115"/>
                  <a:gd name="T14" fmla="*/ 92 w 144"/>
                  <a:gd name="T15" fmla="*/ 0 h 115"/>
                  <a:gd name="T16" fmla="*/ 144 w 144"/>
                  <a:gd name="T17" fmla="*/ 115 h 115"/>
                  <a:gd name="T18" fmla="*/ 73 w 144"/>
                  <a:gd name="T19" fmla="*/ 19 h 115"/>
                  <a:gd name="T20" fmla="*/ 52 w 144"/>
                  <a:gd name="T21" fmla="*/ 73 h 115"/>
                  <a:gd name="T22" fmla="*/ 94 w 144"/>
                  <a:gd name="T23" fmla="*/ 73 h 115"/>
                  <a:gd name="T24" fmla="*/ 73 w 144"/>
                  <a:gd name="T2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15">
                    <a:moveTo>
                      <a:pt x="144" y="115"/>
                    </a:moveTo>
                    <a:lnTo>
                      <a:pt x="111" y="115"/>
                    </a:lnTo>
                    <a:lnTo>
                      <a:pt x="101" y="90"/>
                    </a:lnTo>
                    <a:lnTo>
                      <a:pt x="42" y="90"/>
                    </a:lnTo>
                    <a:lnTo>
                      <a:pt x="33" y="115"/>
                    </a:lnTo>
                    <a:lnTo>
                      <a:pt x="0" y="115"/>
                    </a:lnTo>
                    <a:lnTo>
                      <a:pt x="54" y="0"/>
                    </a:lnTo>
                    <a:lnTo>
                      <a:pt x="92" y="0"/>
                    </a:lnTo>
                    <a:lnTo>
                      <a:pt x="144" y="115"/>
                    </a:lnTo>
                    <a:moveTo>
                      <a:pt x="73" y="19"/>
                    </a:moveTo>
                    <a:lnTo>
                      <a:pt x="52" y="73"/>
                    </a:lnTo>
                    <a:lnTo>
                      <a:pt x="94" y="73"/>
                    </a:lnTo>
                    <a:lnTo>
                      <a:pt x="73" y="19"/>
                    </a:ln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3" name="Rectangle 22"/>
              <p:cNvSpPr>
                <a:spLocks noChangeArrowheads="1"/>
              </p:cNvSpPr>
              <p:nvPr/>
            </p:nvSpPr>
            <p:spPr bwMode="auto">
              <a:xfrm>
                <a:off x="3957" y="1397"/>
                <a:ext cx="30" cy="115"/>
              </a:xfrm>
              <a:prstGeom prst="rect">
                <a:avLst/>
              </a:prstGeom>
              <a:solidFill>
                <a:srgbClr val="1A1A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4" name="Freeform 23"/>
              <p:cNvSpPr>
                <a:spLocks/>
              </p:cNvSpPr>
              <p:nvPr/>
            </p:nvSpPr>
            <p:spPr bwMode="auto">
              <a:xfrm>
                <a:off x="3239"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5" name="Freeform 24"/>
              <p:cNvSpPr>
                <a:spLocks/>
              </p:cNvSpPr>
              <p:nvPr/>
            </p:nvSpPr>
            <p:spPr bwMode="auto">
              <a:xfrm>
                <a:off x="3239"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6" name="Rectangle 25"/>
              <p:cNvSpPr>
                <a:spLocks noChangeArrowheads="1"/>
              </p:cNvSpPr>
              <p:nvPr/>
            </p:nvSpPr>
            <p:spPr bwMode="auto">
              <a:xfrm>
                <a:off x="3385" y="1397"/>
                <a:ext cx="31" cy="115"/>
              </a:xfrm>
              <a:prstGeom prst="rect">
                <a:avLst/>
              </a:prstGeom>
              <a:solidFill>
                <a:srgbClr val="1A1A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7" name="Freeform 26"/>
              <p:cNvSpPr>
                <a:spLocks/>
              </p:cNvSpPr>
              <p:nvPr/>
            </p:nvSpPr>
            <p:spPr bwMode="auto">
              <a:xfrm>
                <a:off x="3664" y="1394"/>
                <a:ext cx="130" cy="121"/>
              </a:xfrm>
              <a:custGeom>
                <a:avLst/>
                <a:gdLst>
                  <a:gd name="T0" fmla="*/ 2 w 55"/>
                  <a:gd name="T1" fmla="*/ 36 h 51"/>
                  <a:gd name="T2" fmla="*/ 0 w 55"/>
                  <a:gd name="T3" fmla="*/ 26 h 51"/>
                  <a:gd name="T4" fmla="*/ 4 w 55"/>
                  <a:gd name="T5" fmla="*/ 12 h 51"/>
                  <a:gd name="T6" fmla="*/ 15 w 55"/>
                  <a:gd name="T7" fmla="*/ 2 h 51"/>
                  <a:gd name="T8" fmla="*/ 29 w 55"/>
                  <a:gd name="T9" fmla="*/ 0 h 51"/>
                  <a:gd name="T10" fmla="*/ 45 w 55"/>
                  <a:gd name="T11" fmla="*/ 3 h 51"/>
                  <a:gd name="T12" fmla="*/ 55 w 55"/>
                  <a:gd name="T13" fmla="*/ 15 h 51"/>
                  <a:gd name="T14" fmla="*/ 55 w 55"/>
                  <a:gd name="T15" fmla="*/ 18 h 51"/>
                  <a:gd name="T16" fmla="*/ 41 w 55"/>
                  <a:gd name="T17" fmla="*/ 18 h 51"/>
                  <a:gd name="T18" fmla="*/ 41 w 55"/>
                  <a:gd name="T19" fmla="*/ 14 h 51"/>
                  <a:gd name="T20" fmla="*/ 35 w 55"/>
                  <a:gd name="T21" fmla="*/ 8 h 51"/>
                  <a:gd name="T22" fmla="*/ 29 w 55"/>
                  <a:gd name="T23" fmla="*/ 7 h 51"/>
                  <a:gd name="T24" fmla="*/ 23 w 55"/>
                  <a:gd name="T25" fmla="*/ 9 h 51"/>
                  <a:gd name="T26" fmla="*/ 16 w 55"/>
                  <a:gd name="T27" fmla="*/ 16 h 51"/>
                  <a:gd name="T28" fmla="*/ 14 w 55"/>
                  <a:gd name="T29" fmla="*/ 26 h 51"/>
                  <a:gd name="T30" fmla="*/ 15 w 55"/>
                  <a:gd name="T31" fmla="*/ 35 h 51"/>
                  <a:gd name="T32" fmla="*/ 22 w 55"/>
                  <a:gd name="T33" fmla="*/ 42 h 51"/>
                  <a:gd name="T34" fmla="*/ 29 w 55"/>
                  <a:gd name="T35" fmla="*/ 44 h 51"/>
                  <a:gd name="T36" fmla="*/ 35 w 55"/>
                  <a:gd name="T37" fmla="*/ 43 h 51"/>
                  <a:gd name="T38" fmla="*/ 41 w 55"/>
                  <a:gd name="T39" fmla="*/ 38 h 51"/>
                  <a:gd name="T40" fmla="*/ 42 w 55"/>
                  <a:gd name="T41" fmla="*/ 32 h 51"/>
                  <a:gd name="T42" fmla="*/ 55 w 55"/>
                  <a:gd name="T43" fmla="*/ 32 h 51"/>
                  <a:gd name="T44" fmla="*/ 55 w 55"/>
                  <a:gd name="T45" fmla="*/ 37 h 51"/>
                  <a:gd name="T46" fmla="*/ 46 w 55"/>
                  <a:gd name="T47" fmla="*/ 48 h 51"/>
                  <a:gd name="T48" fmla="*/ 29 w 55"/>
                  <a:gd name="T49" fmla="*/ 51 h 51"/>
                  <a:gd name="T50" fmla="*/ 16 w 55"/>
                  <a:gd name="T51" fmla="*/ 49 h 51"/>
                  <a:gd name="T52" fmla="*/ 2 w 55"/>
                  <a:gd name="T53"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1">
                    <a:moveTo>
                      <a:pt x="2" y="36"/>
                    </a:moveTo>
                    <a:cubicBezTo>
                      <a:pt x="1" y="33"/>
                      <a:pt x="0" y="30"/>
                      <a:pt x="0" y="26"/>
                    </a:cubicBezTo>
                    <a:cubicBezTo>
                      <a:pt x="0" y="21"/>
                      <a:pt x="1" y="16"/>
                      <a:pt x="4" y="12"/>
                    </a:cubicBezTo>
                    <a:cubicBezTo>
                      <a:pt x="6" y="8"/>
                      <a:pt x="10" y="4"/>
                      <a:pt x="15" y="2"/>
                    </a:cubicBezTo>
                    <a:cubicBezTo>
                      <a:pt x="19" y="1"/>
                      <a:pt x="24" y="0"/>
                      <a:pt x="29" y="0"/>
                    </a:cubicBezTo>
                    <a:cubicBezTo>
                      <a:pt x="35" y="0"/>
                      <a:pt x="40" y="1"/>
                      <a:pt x="45" y="3"/>
                    </a:cubicBezTo>
                    <a:cubicBezTo>
                      <a:pt x="50" y="5"/>
                      <a:pt x="54" y="10"/>
                      <a:pt x="55" y="15"/>
                    </a:cubicBezTo>
                    <a:cubicBezTo>
                      <a:pt x="55" y="16"/>
                      <a:pt x="55" y="17"/>
                      <a:pt x="55" y="18"/>
                    </a:cubicBezTo>
                    <a:cubicBezTo>
                      <a:pt x="41" y="18"/>
                      <a:pt x="41" y="18"/>
                      <a:pt x="41" y="18"/>
                    </a:cubicBezTo>
                    <a:cubicBezTo>
                      <a:pt x="41" y="16"/>
                      <a:pt x="41" y="15"/>
                      <a:pt x="41" y="14"/>
                    </a:cubicBezTo>
                    <a:cubicBezTo>
                      <a:pt x="40" y="11"/>
                      <a:pt x="38" y="9"/>
                      <a:pt x="35" y="8"/>
                    </a:cubicBezTo>
                    <a:cubicBezTo>
                      <a:pt x="33" y="8"/>
                      <a:pt x="31" y="7"/>
                      <a:pt x="29" y="7"/>
                    </a:cubicBezTo>
                    <a:cubicBezTo>
                      <a:pt x="27" y="7"/>
                      <a:pt x="25" y="8"/>
                      <a:pt x="23" y="9"/>
                    </a:cubicBezTo>
                    <a:cubicBezTo>
                      <a:pt x="19" y="10"/>
                      <a:pt x="17" y="12"/>
                      <a:pt x="16" y="16"/>
                    </a:cubicBezTo>
                    <a:cubicBezTo>
                      <a:pt x="14" y="19"/>
                      <a:pt x="14" y="22"/>
                      <a:pt x="14" y="26"/>
                    </a:cubicBezTo>
                    <a:cubicBezTo>
                      <a:pt x="14" y="29"/>
                      <a:pt x="14" y="32"/>
                      <a:pt x="15" y="35"/>
                    </a:cubicBezTo>
                    <a:cubicBezTo>
                      <a:pt x="16" y="38"/>
                      <a:pt x="19" y="41"/>
                      <a:pt x="22" y="42"/>
                    </a:cubicBezTo>
                    <a:cubicBezTo>
                      <a:pt x="24" y="43"/>
                      <a:pt x="27" y="44"/>
                      <a:pt x="29" y="44"/>
                    </a:cubicBezTo>
                    <a:cubicBezTo>
                      <a:pt x="31" y="44"/>
                      <a:pt x="33" y="43"/>
                      <a:pt x="35" y="43"/>
                    </a:cubicBezTo>
                    <a:cubicBezTo>
                      <a:pt x="38" y="42"/>
                      <a:pt x="40" y="40"/>
                      <a:pt x="41" y="38"/>
                    </a:cubicBezTo>
                    <a:cubicBezTo>
                      <a:pt x="41" y="36"/>
                      <a:pt x="42" y="34"/>
                      <a:pt x="42" y="32"/>
                    </a:cubicBezTo>
                    <a:cubicBezTo>
                      <a:pt x="55" y="32"/>
                      <a:pt x="55" y="32"/>
                      <a:pt x="55" y="32"/>
                    </a:cubicBezTo>
                    <a:cubicBezTo>
                      <a:pt x="55" y="34"/>
                      <a:pt x="55" y="36"/>
                      <a:pt x="55" y="37"/>
                    </a:cubicBezTo>
                    <a:cubicBezTo>
                      <a:pt x="54" y="42"/>
                      <a:pt x="50" y="46"/>
                      <a:pt x="46" y="48"/>
                    </a:cubicBezTo>
                    <a:cubicBezTo>
                      <a:pt x="41" y="50"/>
                      <a:pt x="35" y="51"/>
                      <a:pt x="29" y="51"/>
                    </a:cubicBezTo>
                    <a:cubicBezTo>
                      <a:pt x="24" y="51"/>
                      <a:pt x="20" y="50"/>
                      <a:pt x="16" y="49"/>
                    </a:cubicBezTo>
                    <a:cubicBezTo>
                      <a:pt x="10" y="47"/>
                      <a:pt x="4" y="43"/>
                      <a:pt x="2" y="36"/>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8" name="Freeform 27"/>
              <p:cNvSpPr>
                <a:spLocks/>
              </p:cNvSpPr>
              <p:nvPr/>
            </p:nvSpPr>
            <p:spPr bwMode="auto">
              <a:xfrm>
                <a:off x="3182" y="1546"/>
                <a:ext cx="29" cy="73"/>
              </a:xfrm>
              <a:custGeom>
                <a:avLst/>
                <a:gdLst>
                  <a:gd name="T0" fmla="*/ 12 w 12"/>
                  <a:gd name="T1" fmla="*/ 0 h 31"/>
                  <a:gd name="T2" fmla="*/ 0 w 12"/>
                  <a:gd name="T3" fmla="*/ 1 h 31"/>
                  <a:gd name="T4" fmla="*/ 0 w 12"/>
                  <a:gd name="T5" fmla="*/ 2 h 31"/>
                  <a:gd name="T6" fmla="*/ 1 w 12"/>
                  <a:gd name="T7" fmla="*/ 2 h 31"/>
                  <a:gd name="T8" fmla="*/ 5 w 12"/>
                  <a:gd name="T9" fmla="*/ 6 h 31"/>
                  <a:gd name="T10" fmla="*/ 5 w 12"/>
                  <a:gd name="T11" fmla="*/ 31 h 31"/>
                  <a:gd name="T12" fmla="*/ 12 w 12"/>
                  <a:gd name="T13" fmla="*/ 31 h 31"/>
                  <a:gd name="T14" fmla="*/ 12 w 12"/>
                  <a:gd name="T15" fmla="*/ 0 h 31"/>
                  <a:gd name="T16" fmla="*/ 12 w 1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1">
                    <a:moveTo>
                      <a:pt x="12" y="0"/>
                    </a:moveTo>
                    <a:cubicBezTo>
                      <a:pt x="0" y="1"/>
                      <a:pt x="0" y="1"/>
                      <a:pt x="0" y="1"/>
                    </a:cubicBezTo>
                    <a:cubicBezTo>
                      <a:pt x="0" y="2"/>
                      <a:pt x="0" y="2"/>
                      <a:pt x="0" y="2"/>
                    </a:cubicBezTo>
                    <a:cubicBezTo>
                      <a:pt x="1" y="2"/>
                      <a:pt x="1" y="2"/>
                      <a:pt x="1" y="2"/>
                    </a:cubicBezTo>
                    <a:cubicBezTo>
                      <a:pt x="5" y="3"/>
                      <a:pt x="5" y="3"/>
                      <a:pt x="5" y="6"/>
                    </a:cubicBezTo>
                    <a:cubicBezTo>
                      <a:pt x="5" y="31"/>
                      <a:pt x="5" y="31"/>
                      <a:pt x="5" y="31"/>
                    </a:cubicBezTo>
                    <a:cubicBezTo>
                      <a:pt x="12" y="31"/>
                      <a:pt x="12" y="31"/>
                      <a:pt x="12" y="31"/>
                    </a:cubicBezTo>
                    <a:cubicBezTo>
                      <a:pt x="12" y="0"/>
                      <a:pt x="12" y="0"/>
                      <a:pt x="12" y="0"/>
                    </a:cubicBezTo>
                    <a:cubicBezTo>
                      <a:pt x="12" y="0"/>
                      <a:pt x="12" y="0"/>
                      <a:pt x="12"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9" name="Freeform 28"/>
              <p:cNvSpPr>
                <a:spLocks/>
              </p:cNvSpPr>
              <p:nvPr/>
            </p:nvSpPr>
            <p:spPr bwMode="auto">
              <a:xfrm>
                <a:off x="3227" y="1567"/>
                <a:ext cx="57" cy="52"/>
              </a:xfrm>
              <a:custGeom>
                <a:avLst/>
                <a:gdLst>
                  <a:gd name="T0" fmla="*/ 17 w 24"/>
                  <a:gd name="T1" fmla="*/ 0 h 22"/>
                  <a:gd name="T2" fmla="*/ 9 w 24"/>
                  <a:gd name="T3" fmla="*/ 4 h 22"/>
                  <a:gd name="T4" fmla="*/ 9 w 24"/>
                  <a:gd name="T5" fmla="*/ 0 h 22"/>
                  <a:gd name="T6" fmla="*/ 9 w 24"/>
                  <a:gd name="T7" fmla="*/ 0 h 22"/>
                  <a:gd name="T8" fmla="*/ 0 w 24"/>
                  <a:gd name="T9" fmla="*/ 1 h 22"/>
                  <a:gd name="T10" fmla="*/ 0 w 24"/>
                  <a:gd name="T11" fmla="*/ 3 h 22"/>
                  <a:gd name="T12" fmla="*/ 0 w 24"/>
                  <a:gd name="T13" fmla="*/ 3 h 22"/>
                  <a:gd name="T14" fmla="*/ 4 w 24"/>
                  <a:gd name="T15" fmla="*/ 6 h 22"/>
                  <a:gd name="T16" fmla="*/ 4 w 24"/>
                  <a:gd name="T17" fmla="*/ 22 h 22"/>
                  <a:gd name="T18" fmla="*/ 9 w 24"/>
                  <a:gd name="T19" fmla="*/ 22 h 22"/>
                  <a:gd name="T20" fmla="*/ 9 w 24"/>
                  <a:gd name="T21" fmla="*/ 10 h 22"/>
                  <a:gd name="T22" fmla="*/ 15 w 24"/>
                  <a:gd name="T23" fmla="*/ 4 h 22"/>
                  <a:gd name="T24" fmla="*/ 18 w 24"/>
                  <a:gd name="T25" fmla="*/ 10 h 22"/>
                  <a:gd name="T26" fmla="*/ 18 w 24"/>
                  <a:gd name="T27" fmla="*/ 22 h 22"/>
                  <a:gd name="T28" fmla="*/ 24 w 24"/>
                  <a:gd name="T29" fmla="*/ 22 h 22"/>
                  <a:gd name="T30" fmla="*/ 24 w 24"/>
                  <a:gd name="T31" fmla="*/ 6 h 22"/>
                  <a:gd name="T32" fmla="*/ 17 w 24"/>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2">
                    <a:moveTo>
                      <a:pt x="17" y="0"/>
                    </a:moveTo>
                    <a:cubicBezTo>
                      <a:pt x="13" y="0"/>
                      <a:pt x="11" y="3"/>
                      <a:pt x="9" y="4"/>
                    </a:cubicBezTo>
                    <a:cubicBezTo>
                      <a:pt x="9" y="3"/>
                      <a:pt x="9" y="0"/>
                      <a:pt x="9" y="0"/>
                    </a:cubicBezTo>
                    <a:cubicBezTo>
                      <a:pt x="9" y="0"/>
                      <a:pt x="9" y="0"/>
                      <a:pt x="9" y="0"/>
                    </a:cubicBezTo>
                    <a:cubicBezTo>
                      <a:pt x="0" y="1"/>
                      <a:pt x="0" y="1"/>
                      <a:pt x="0" y="1"/>
                    </a:cubicBezTo>
                    <a:cubicBezTo>
                      <a:pt x="0" y="3"/>
                      <a:pt x="0" y="3"/>
                      <a:pt x="0" y="3"/>
                    </a:cubicBezTo>
                    <a:cubicBezTo>
                      <a:pt x="0" y="3"/>
                      <a:pt x="0" y="3"/>
                      <a:pt x="0" y="3"/>
                    </a:cubicBezTo>
                    <a:cubicBezTo>
                      <a:pt x="3" y="3"/>
                      <a:pt x="4" y="4"/>
                      <a:pt x="4" y="6"/>
                    </a:cubicBezTo>
                    <a:cubicBezTo>
                      <a:pt x="4" y="22"/>
                      <a:pt x="4" y="22"/>
                      <a:pt x="4" y="22"/>
                    </a:cubicBezTo>
                    <a:cubicBezTo>
                      <a:pt x="9" y="22"/>
                      <a:pt x="9" y="22"/>
                      <a:pt x="9" y="22"/>
                    </a:cubicBezTo>
                    <a:cubicBezTo>
                      <a:pt x="9" y="10"/>
                      <a:pt x="9" y="10"/>
                      <a:pt x="9" y="10"/>
                    </a:cubicBezTo>
                    <a:cubicBezTo>
                      <a:pt x="9" y="7"/>
                      <a:pt x="12" y="4"/>
                      <a:pt x="15" y="4"/>
                    </a:cubicBezTo>
                    <a:cubicBezTo>
                      <a:pt x="18" y="4"/>
                      <a:pt x="18" y="6"/>
                      <a:pt x="18" y="10"/>
                    </a:cubicBezTo>
                    <a:cubicBezTo>
                      <a:pt x="18" y="22"/>
                      <a:pt x="18" y="22"/>
                      <a:pt x="18" y="22"/>
                    </a:cubicBezTo>
                    <a:cubicBezTo>
                      <a:pt x="24" y="22"/>
                      <a:pt x="24" y="22"/>
                      <a:pt x="24" y="22"/>
                    </a:cubicBezTo>
                    <a:cubicBezTo>
                      <a:pt x="24" y="6"/>
                      <a:pt x="24" y="6"/>
                      <a:pt x="24" y="6"/>
                    </a:cubicBezTo>
                    <a:cubicBezTo>
                      <a:pt x="24" y="2"/>
                      <a:pt x="22" y="0"/>
                      <a:pt x="17"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0" name="Freeform 29"/>
              <p:cNvSpPr>
                <a:spLocks/>
              </p:cNvSpPr>
              <p:nvPr/>
            </p:nvSpPr>
            <p:spPr bwMode="auto">
              <a:xfrm>
                <a:off x="3300" y="1567"/>
                <a:ext cx="38" cy="52"/>
              </a:xfrm>
              <a:custGeom>
                <a:avLst/>
                <a:gdLst>
                  <a:gd name="T0" fmla="*/ 9 w 16"/>
                  <a:gd name="T1" fmla="*/ 8 h 22"/>
                  <a:gd name="T2" fmla="*/ 5 w 16"/>
                  <a:gd name="T3" fmla="*/ 5 h 22"/>
                  <a:gd name="T4" fmla="*/ 8 w 16"/>
                  <a:gd name="T5" fmla="*/ 3 h 22"/>
                  <a:gd name="T6" fmla="*/ 14 w 16"/>
                  <a:gd name="T7" fmla="*/ 4 h 22"/>
                  <a:gd name="T8" fmla="*/ 14 w 16"/>
                  <a:gd name="T9" fmla="*/ 5 h 22"/>
                  <a:gd name="T10" fmla="*/ 14 w 16"/>
                  <a:gd name="T11" fmla="*/ 1 h 22"/>
                  <a:gd name="T12" fmla="*/ 14 w 16"/>
                  <a:gd name="T13" fmla="*/ 0 h 22"/>
                  <a:gd name="T14" fmla="*/ 8 w 16"/>
                  <a:gd name="T15" fmla="*/ 0 h 22"/>
                  <a:gd name="T16" fmla="*/ 0 w 16"/>
                  <a:gd name="T17" fmla="*/ 6 h 22"/>
                  <a:gd name="T18" fmla="*/ 6 w 16"/>
                  <a:gd name="T19" fmla="*/ 13 h 22"/>
                  <a:gd name="T20" fmla="*/ 11 w 16"/>
                  <a:gd name="T21" fmla="*/ 17 h 22"/>
                  <a:gd name="T22" fmla="*/ 7 w 16"/>
                  <a:gd name="T23" fmla="*/ 19 h 22"/>
                  <a:gd name="T24" fmla="*/ 0 w 16"/>
                  <a:gd name="T25" fmla="*/ 17 h 22"/>
                  <a:gd name="T26" fmla="*/ 0 w 16"/>
                  <a:gd name="T27" fmla="*/ 17 h 22"/>
                  <a:gd name="T28" fmla="*/ 0 w 16"/>
                  <a:gd name="T29" fmla="*/ 21 h 22"/>
                  <a:gd name="T30" fmla="*/ 0 w 16"/>
                  <a:gd name="T31" fmla="*/ 21 h 22"/>
                  <a:gd name="T32" fmla="*/ 7 w 16"/>
                  <a:gd name="T33" fmla="*/ 22 h 22"/>
                  <a:gd name="T34" fmla="*/ 16 w 16"/>
                  <a:gd name="T35" fmla="*/ 16 h 22"/>
                  <a:gd name="T36" fmla="*/ 9 w 16"/>
                  <a:gd name="T3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9" y="8"/>
                    </a:moveTo>
                    <a:cubicBezTo>
                      <a:pt x="7" y="7"/>
                      <a:pt x="5" y="6"/>
                      <a:pt x="5" y="5"/>
                    </a:cubicBezTo>
                    <a:cubicBezTo>
                      <a:pt x="5" y="3"/>
                      <a:pt x="7" y="3"/>
                      <a:pt x="8" y="3"/>
                    </a:cubicBezTo>
                    <a:cubicBezTo>
                      <a:pt x="11" y="3"/>
                      <a:pt x="13" y="4"/>
                      <a:pt x="14" y="4"/>
                    </a:cubicBezTo>
                    <a:cubicBezTo>
                      <a:pt x="14" y="5"/>
                      <a:pt x="14" y="5"/>
                      <a:pt x="14" y="5"/>
                    </a:cubicBezTo>
                    <a:cubicBezTo>
                      <a:pt x="14" y="1"/>
                      <a:pt x="14" y="1"/>
                      <a:pt x="14" y="1"/>
                    </a:cubicBezTo>
                    <a:cubicBezTo>
                      <a:pt x="14" y="0"/>
                      <a:pt x="14" y="0"/>
                      <a:pt x="14" y="0"/>
                    </a:cubicBezTo>
                    <a:cubicBezTo>
                      <a:pt x="13" y="0"/>
                      <a:pt x="11" y="0"/>
                      <a:pt x="8" y="0"/>
                    </a:cubicBezTo>
                    <a:cubicBezTo>
                      <a:pt x="3" y="0"/>
                      <a:pt x="0" y="2"/>
                      <a:pt x="0" y="6"/>
                    </a:cubicBezTo>
                    <a:cubicBezTo>
                      <a:pt x="0" y="10"/>
                      <a:pt x="3" y="11"/>
                      <a:pt x="6" y="13"/>
                    </a:cubicBezTo>
                    <a:cubicBezTo>
                      <a:pt x="8" y="14"/>
                      <a:pt x="11" y="15"/>
                      <a:pt x="11" y="17"/>
                    </a:cubicBezTo>
                    <a:cubicBezTo>
                      <a:pt x="11" y="18"/>
                      <a:pt x="9" y="19"/>
                      <a:pt x="7" y="19"/>
                    </a:cubicBezTo>
                    <a:cubicBezTo>
                      <a:pt x="4" y="19"/>
                      <a:pt x="2" y="18"/>
                      <a:pt x="0" y="17"/>
                    </a:cubicBezTo>
                    <a:cubicBezTo>
                      <a:pt x="0" y="17"/>
                      <a:pt x="0" y="17"/>
                      <a:pt x="0" y="17"/>
                    </a:cubicBezTo>
                    <a:cubicBezTo>
                      <a:pt x="0" y="21"/>
                      <a:pt x="0" y="21"/>
                      <a:pt x="0" y="21"/>
                    </a:cubicBezTo>
                    <a:cubicBezTo>
                      <a:pt x="0" y="21"/>
                      <a:pt x="0" y="21"/>
                      <a:pt x="0" y="21"/>
                    </a:cubicBezTo>
                    <a:cubicBezTo>
                      <a:pt x="1" y="22"/>
                      <a:pt x="4" y="22"/>
                      <a:pt x="7" y="22"/>
                    </a:cubicBezTo>
                    <a:cubicBezTo>
                      <a:pt x="12" y="22"/>
                      <a:pt x="16" y="20"/>
                      <a:pt x="16" y="16"/>
                    </a:cubicBezTo>
                    <a:cubicBezTo>
                      <a:pt x="16" y="12"/>
                      <a:pt x="12" y="10"/>
                      <a:pt x="9" y="8"/>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1" name="Freeform 30"/>
              <p:cNvSpPr>
                <a:spLocks noEditPoints="1"/>
              </p:cNvSpPr>
              <p:nvPr/>
            </p:nvSpPr>
            <p:spPr bwMode="auto">
              <a:xfrm>
                <a:off x="3345" y="1567"/>
                <a:ext cx="59" cy="73"/>
              </a:xfrm>
              <a:custGeom>
                <a:avLst/>
                <a:gdLst>
                  <a:gd name="T0" fmla="*/ 16 w 25"/>
                  <a:gd name="T1" fmla="*/ 0 h 31"/>
                  <a:gd name="T2" fmla="*/ 10 w 25"/>
                  <a:gd name="T3" fmla="*/ 3 h 31"/>
                  <a:gd name="T4" fmla="*/ 10 w 25"/>
                  <a:gd name="T5" fmla="*/ 0 h 31"/>
                  <a:gd name="T6" fmla="*/ 9 w 25"/>
                  <a:gd name="T7" fmla="*/ 0 h 31"/>
                  <a:gd name="T8" fmla="*/ 0 w 25"/>
                  <a:gd name="T9" fmla="*/ 1 h 31"/>
                  <a:gd name="T10" fmla="*/ 0 w 25"/>
                  <a:gd name="T11" fmla="*/ 3 h 31"/>
                  <a:gd name="T12" fmla="*/ 0 w 25"/>
                  <a:gd name="T13" fmla="*/ 3 h 31"/>
                  <a:gd name="T14" fmla="*/ 4 w 25"/>
                  <a:gd name="T15" fmla="*/ 6 h 31"/>
                  <a:gd name="T16" fmla="*/ 4 w 25"/>
                  <a:gd name="T17" fmla="*/ 31 h 31"/>
                  <a:gd name="T18" fmla="*/ 10 w 25"/>
                  <a:gd name="T19" fmla="*/ 31 h 31"/>
                  <a:gd name="T20" fmla="*/ 10 w 25"/>
                  <a:gd name="T21" fmla="*/ 20 h 31"/>
                  <a:gd name="T22" fmla="*/ 16 w 25"/>
                  <a:gd name="T23" fmla="*/ 22 h 31"/>
                  <a:gd name="T24" fmla="*/ 25 w 25"/>
                  <a:gd name="T25" fmla="*/ 11 h 31"/>
                  <a:gd name="T26" fmla="*/ 16 w 25"/>
                  <a:gd name="T27" fmla="*/ 0 h 31"/>
                  <a:gd name="T28" fmla="*/ 14 w 25"/>
                  <a:gd name="T29" fmla="*/ 3 h 31"/>
                  <a:gd name="T30" fmla="*/ 19 w 25"/>
                  <a:gd name="T31" fmla="*/ 11 h 31"/>
                  <a:gd name="T32" fmla="*/ 14 w 25"/>
                  <a:gd name="T33" fmla="*/ 19 h 31"/>
                  <a:gd name="T34" fmla="*/ 10 w 25"/>
                  <a:gd name="T35" fmla="*/ 12 h 31"/>
                  <a:gd name="T36" fmla="*/ 10 w 25"/>
                  <a:gd name="T37" fmla="*/ 10 h 31"/>
                  <a:gd name="T38" fmla="*/ 14 w 25"/>
                  <a:gd name="T39"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1">
                    <a:moveTo>
                      <a:pt x="16" y="0"/>
                    </a:moveTo>
                    <a:cubicBezTo>
                      <a:pt x="14" y="0"/>
                      <a:pt x="12" y="1"/>
                      <a:pt x="10" y="3"/>
                    </a:cubicBezTo>
                    <a:cubicBezTo>
                      <a:pt x="10" y="2"/>
                      <a:pt x="10" y="0"/>
                      <a:pt x="10" y="0"/>
                    </a:cubicBezTo>
                    <a:cubicBezTo>
                      <a:pt x="9" y="0"/>
                      <a:pt x="9" y="0"/>
                      <a:pt x="9" y="0"/>
                    </a:cubicBezTo>
                    <a:cubicBezTo>
                      <a:pt x="0" y="1"/>
                      <a:pt x="0" y="1"/>
                      <a:pt x="0" y="1"/>
                    </a:cubicBezTo>
                    <a:cubicBezTo>
                      <a:pt x="0" y="3"/>
                      <a:pt x="0" y="3"/>
                      <a:pt x="0" y="3"/>
                    </a:cubicBezTo>
                    <a:cubicBezTo>
                      <a:pt x="0" y="3"/>
                      <a:pt x="0" y="3"/>
                      <a:pt x="0" y="3"/>
                    </a:cubicBezTo>
                    <a:cubicBezTo>
                      <a:pt x="3" y="3"/>
                      <a:pt x="4" y="4"/>
                      <a:pt x="4" y="6"/>
                    </a:cubicBezTo>
                    <a:cubicBezTo>
                      <a:pt x="4" y="31"/>
                      <a:pt x="4" y="31"/>
                      <a:pt x="4" y="31"/>
                    </a:cubicBezTo>
                    <a:cubicBezTo>
                      <a:pt x="10" y="31"/>
                      <a:pt x="10" y="31"/>
                      <a:pt x="10" y="31"/>
                    </a:cubicBezTo>
                    <a:cubicBezTo>
                      <a:pt x="10" y="31"/>
                      <a:pt x="10" y="21"/>
                      <a:pt x="10" y="20"/>
                    </a:cubicBezTo>
                    <a:cubicBezTo>
                      <a:pt x="11" y="21"/>
                      <a:pt x="13" y="22"/>
                      <a:pt x="16" y="22"/>
                    </a:cubicBezTo>
                    <a:cubicBezTo>
                      <a:pt x="22" y="22"/>
                      <a:pt x="25" y="18"/>
                      <a:pt x="25" y="11"/>
                    </a:cubicBezTo>
                    <a:cubicBezTo>
                      <a:pt x="25" y="4"/>
                      <a:pt x="22" y="0"/>
                      <a:pt x="16" y="0"/>
                    </a:cubicBezTo>
                    <a:moveTo>
                      <a:pt x="14" y="3"/>
                    </a:moveTo>
                    <a:cubicBezTo>
                      <a:pt x="18" y="3"/>
                      <a:pt x="19" y="7"/>
                      <a:pt x="19" y="11"/>
                    </a:cubicBezTo>
                    <a:cubicBezTo>
                      <a:pt x="19" y="16"/>
                      <a:pt x="17" y="19"/>
                      <a:pt x="14" y="19"/>
                    </a:cubicBezTo>
                    <a:cubicBezTo>
                      <a:pt x="11" y="19"/>
                      <a:pt x="10" y="15"/>
                      <a:pt x="10" y="12"/>
                    </a:cubicBezTo>
                    <a:cubicBezTo>
                      <a:pt x="10" y="10"/>
                      <a:pt x="10" y="10"/>
                      <a:pt x="10" y="10"/>
                    </a:cubicBezTo>
                    <a:cubicBezTo>
                      <a:pt x="10" y="8"/>
                      <a:pt x="10" y="3"/>
                      <a:pt x="14" y="3"/>
                    </a:cubicBez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2" name="Freeform 31"/>
              <p:cNvSpPr>
                <a:spLocks/>
              </p:cNvSpPr>
              <p:nvPr/>
            </p:nvSpPr>
            <p:spPr bwMode="auto">
              <a:xfrm>
                <a:off x="3414" y="1567"/>
                <a:ext cx="23" cy="52"/>
              </a:xfrm>
              <a:custGeom>
                <a:avLst/>
                <a:gdLst>
                  <a:gd name="T0" fmla="*/ 0 w 10"/>
                  <a:gd name="T1" fmla="*/ 1 h 22"/>
                  <a:gd name="T2" fmla="*/ 0 w 10"/>
                  <a:gd name="T3" fmla="*/ 3 h 22"/>
                  <a:gd name="T4" fmla="*/ 1 w 10"/>
                  <a:gd name="T5" fmla="*/ 3 h 22"/>
                  <a:gd name="T6" fmla="*/ 4 w 10"/>
                  <a:gd name="T7" fmla="*/ 6 h 22"/>
                  <a:gd name="T8" fmla="*/ 4 w 10"/>
                  <a:gd name="T9" fmla="*/ 22 h 22"/>
                  <a:gd name="T10" fmla="*/ 10 w 10"/>
                  <a:gd name="T11" fmla="*/ 22 h 22"/>
                  <a:gd name="T12" fmla="*/ 10 w 10"/>
                  <a:gd name="T13" fmla="*/ 0 h 22"/>
                  <a:gd name="T14" fmla="*/ 9 w 10"/>
                  <a:gd name="T15" fmla="*/ 0 h 22"/>
                  <a:gd name="T16" fmla="*/ 0 w 10"/>
                  <a:gd name="T1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0" y="1"/>
                    </a:moveTo>
                    <a:cubicBezTo>
                      <a:pt x="0" y="3"/>
                      <a:pt x="0" y="3"/>
                      <a:pt x="0" y="3"/>
                    </a:cubicBezTo>
                    <a:cubicBezTo>
                      <a:pt x="1" y="3"/>
                      <a:pt x="1" y="3"/>
                      <a:pt x="1" y="3"/>
                    </a:cubicBezTo>
                    <a:cubicBezTo>
                      <a:pt x="3" y="3"/>
                      <a:pt x="4" y="4"/>
                      <a:pt x="4" y="6"/>
                    </a:cubicBezTo>
                    <a:cubicBezTo>
                      <a:pt x="4" y="22"/>
                      <a:pt x="4" y="22"/>
                      <a:pt x="4" y="22"/>
                    </a:cubicBezTo>
                    <a:cubicBezTo>
                      <a:pt x="10" y="22"/>
                      <a:pt x="10" y="22"/>
                      <a:pt x="10" y="22"/>
                    </a:cubicBezTo>
                    <a:cubicBezTo>
                      <a:pt x="10" y="0"/>
                      <a:pt x="10" y="0"/>
                      <a:pt x="10" y="0"/>
                    </a:cubicBezTo>
                    <a:cubicBezTo>
                      <a:pt x="9" y="0"/>
                      <a:pt x="9" y="0"/>
                      <a:pt x="9" y="0"/>
                    </a:cubicBezTo>
                    <a:cubicBezTo>
                      <a:pt x="0" y="1"/>
                      <a:pt x="0" y="1"/>
                      <a:pt x="0" y="1"/>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3" name="Oval 32"/>
              <p:cNvSpPr>
                <a:spLocks noChangeArrowheads="1"/>
              </p:cNvSpPr>
              <p:nvPr/>
            </p:nvSpPr>
            <p:spPr bwMode="auto">
              <a:xfrm>
                <a:off x="3421" y="1546"/>
                <a:ext cx="19" cy="14"/>
              </a:xfrm>
              <a:prstGeom prst="ellipse">
                <a:avLst/>
              </a:pr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4" name="Freeform 33"/>
              <p:cNvSpPr>
                <a:spLocks/>
              </p:cNvSpPr>
              <p:nvPr/>
            </p:nvSpPr>
            <p:spPr bwMode="auto">
              <a:xfrm>
                <a:off x="3449" y="1567"/>
                <a:ext cx="45" cy="52"/>
              </a:xfrm>
              <a:custGeom>
                <a:avLst/>
                <a:gdLst>
                  <a:gd name="T0" fmla="*/ 19 w 19"/>
                  <a:gd name="T1" fmla="*/ 5 h 22"/>
                  <a:gd name="T2" fmla="*/ 19 w 19"/>
                  <a:gd name="T3" fmla="*/ 0 h 22"/>
                  <a:gd name="T4" fmla="*/ 19 w 19"/>
                  <a:gd name="T5" fmla="*/ 0 h 22"/>
                  <a:gd name="T6" fmla="*/ 16 w 19"/>
                  <a:gd name="T7" fmla="*/ 0 h 22"/>
                  <a:gd name="T8" fmla="*/ 10 w 19"/>
                  <a:gd name="T9" fmla="*/ 4 h 22"/>
                  <a:gd name="T10" fmla="*/ 10 w 19"/>
                  <a:gd name="T11" fmla="*/ 0 h 22"/>
                  <a:gd name="T12" fmla="*/ 10 w 19"/>
                  <a:gd name="T13" fmla="*/ 0 h 22"/>
                  <a:gd name="T14" fmla="*/ 0 w 19"/>
                  <a:gd name="T15" fmla="*/ 1 h 22"/>
                  <a:gd name="T16" fmla="*/ 0 w 19"/>
                  <a:gd name="T17" fmla="*/ 3 h 22"/>
                  <a:gd name="T18" fmla="*/ 1 w 19"/>
                  <a:gd name="T19" fmla="*/ 3 h 22"/>
                  <a:gd name="T20" fmla="*/ 4 w 19"/>
                  <a:gd name="T21" fmla="*/ 6 h 22"/>
                  <a:gd name="T22" fmla="*/ 4 w 19"/>
                  <a:gd name="T23" fmla="*/ 22 h 22"/>
                  <a:gd name="T24" fmla="*/ 10 w 19"/>
                  <a:gd name="T25" fmla="*/ 22 h 22"/>
                  <a:gd name="T26" fmla="*/ 10 w 19"/>
                  <a:gd name="T27" fmla="*/ 11 h 22"/>
                  <a:gd name="T28" fmla="*/ 16 w 19"/>
                  <a:gd name="T29" fmla="*/ 4 h 22"/>
                  <a:gd name="T30" fmla="*/ 18 w 19"/>
                  <a:gd name="T31" fmla="*/ 5 h 22"/>
                  <a:gd name="T32" fmla="*/ 19 w 19"/>
                  <a:gd name="T33" fmla="*/ 5 h 22"/>
                  <a:gd name="T34" fmla="*/ 19 w 19"/>
                  <a:gd name="T3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2">
                    <a:moveTo>
                      <a:pt x="19" y="5"/>
                    </a:moveTo>
                    <a:cubicBezTo>
                      <a:pt x="19" y="0"/>
                      <a:pt x="19" y="0"/>
                      <a:pt x="19" y="0"/>
                    </a:cubicBezTo>
                    <a:cubicBezTo>
                      <a:pt x="19" y="0"/>
                      <a:pt x="19" y="0"/>
                      <a:pt x="19" y="0"/>
                    </a:cubicBezTo>
                    <a:cubicBezTo>
                      <a:pt x="18" y="0"/>
                      <a:pt x="17" y="0"/>
                      <a:pt x="16" y="0"/>
                    </a:cubicBezTo>
                    <a:cubicBezTo>
                      <a:pt x="13" y="0"/>
                      <a:pt x="11" y="2"/>
                      <a:pt x="10" y="4"/>
                    </a:cubicBezTo>
                    <a:cubicBezTo>
                      <a:pt x="10" y="2"/>
                      <a:pt x="10" y="0"/>
                      <a:pt x="10" y="0"/>
                    </a:cubicBezTo>
                    <a:cubicBezTo>
                      <a:pt x="10" y="0"/>
                      <a:pt x="10" y="0"/>
                      <a:pt x="10" y="0"/>
                    </a:cubicBezTo>
                    <a:cubicBezTo>
                      <a:pt x="0" y="1"/>
                      <a:pt x="0" y="1"/>
                      <a:pt x="0" y="1"/>
                    </a:cubicBezTo>
                    <a:cubicBezTo>
                      <a:pt x="0" y="3"/>
                      <a:pt x="0" y="3"/>
                      <a:pt x="0" y="3"/>
                    </a:cubicBezTo>
                    <a:cubicBezTo>
                      <a:pt x="1" y="3"/>
                      <a:pt x="1" y="3"/>
                      <a:pt x="1" y="3"/>
                    </a:cubicBezTo>
                    <a:cubicBezTo>
                      <a:pt x="4" y="3"/>
                      <a:pt x="4" y="4"/>
                      <a:pt x="4" y="6"/>
                    </a:cubicBezTo>
                    <a:cubicBezTo>
                      <a:pt x="4" y="22"/>
                      <a:pt x="4" y="22"/>
                      <a:pt x="4" y="22"/>
                    </a:cubicBezTo>
                    <a:cubicBezTo>
                      <a:pt x="10" y="22"/>
                      <a:pt x="10" y="22"/>
                      <a:pt x="10" y="22"/>
                    </a:cubicBezTo>
                    <a:cubicBezTo>
                      <a:pt x="10" y="11"/>
                      <a:pt x="10" y="11"/>
                      <a:pt x="10" y="11"/>
                    </a:cubicBezTo>
                    <a:cubicBezTo>
                      <a:pt x="10" y="9"/>
                      <a:pt x="11" y="4"/>
                      <a:pt x="16" y="4"/>
                    </a:cubicBezTo>
                    <a:cubicBezTo>
                      <a:pt x="17" y="4"/>
                      <a:pt x="18" y="5"/>
                      <a:pt x="18" y="5"/>
                    </a:cubicBezTo>
                    <a:cubicBezTo>
                      <a:pt x="19" y="5"/>
                      <a:pt x="19" y="5"/>
                      <a:pt x="19" y="5"/>
                    </a:cubicBezTo>
                    <a:cubicBezTo>
                      <a:pt x="19" y="5"/>
                      <a:pt x="19" y="5"/>
                      <a:pt x="19" y="5"/>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5" name="Freeform 34"/>
              <p:cNvSpPr>
                <a:spLocks noEditPoints="1"/>
              </p:cNvSpPr>
              <p:nvPr/>
            </p:nvSpPr>
            <p:spPr bwMode="auto">
              <a:xfrm>
                <a:off x="3501" y="1567"/>
                <a:ext cx="47" cy="52"/>
              </a:xfrm>
              <a:custGeom>
                <a:avLst/>
                <a:gdLst>
                  <a:gd name="T0" fmla="*/ 20 w 20"/>
                  <a:gd name="T1" fmla="*/ 9 h 22"/>
                  <a:gd name="T2" fmla="*/ 11 w 20"/>
                  <a:gd name="T3" fmla="*/ 0 h 22"/>
                  <a:gd name="T4" fmla="*/ 0 w 20"/>
                  <a:gd name="T5" fmla="*/ 10 h 22"/>
                  <a:gd name="T6" fmla="*/ 12 w 20"/>
                  <a:gd name="T7" fmla="*/ 22 h 22"/>
                  <a:gd name="T8" fmla="*/ 20 w 20"/>
                  <a:gd name="T9" fmla="*/ 21 h 22"/>
                  <a:gd name="T10" fmla="*/ 20 w 20"/>
                  <a:gd name="T11" fmla="*/ 21 h 22"/>
                  <a:gd name="T12" fmla="*/ 20 w 20"/>
                  <a:gd name="T13" fmla="*/ 18 h 22"/>
                  <a:gd name="T14" fmla="*/ 19 w 20"/>
                  <a:gd name="T15" fmla="*/ 18 h 22"/>
                  <a:gd name="T16" fmla="*/ 15 w 20"/>
                  <a:gd name="T17" fmla="*/ 19 h 22"/>
                  <a:gd name="T18" fmla="*/ 6 w 20"/>
                  <a:gd name="T19" fmla="*/ 9 h 22"/>
                  <a:gd name="T20" fmla="*/ 20 w 20"/>
                  <a:gd name="T21" fmla="*/ 9 h 22"/>
                  <a:gd name="T22" fmla="*/ 20 w 20"/>
                  <a:gd name="T23" fmla="*/ 9 h 22"/>
                  <a:gd name="T24" fmla="*/ 10 w 20"/>
                  <a:gd name="T25" fmla="*/ 2 h 22"/>
                  <a:gd name="T26" fmla="*/ 14 w 20"/>
                  <a:gd name="T27" fmla="*/ 6 h 22"/>
                  <a:gd name="T28" fmla="*/ 6 w 20"/>
                  <a:gd name="T29" fmla="*/ 6 h 22"/>
                  <a:gd name="T30" fmla="*/ 10 w 20"/>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9"/>
                    </a:moveTo>
                    <a:cubicBezTo>
                      <a:pt x="20" y="3"/>
                      <a:pt x="17" y="0"/>
                      <a:pt x="11" y="0"/>
                    </a:cubicBezTo>
                    <a:cubicBezTo>
                      <a:pt x="3" y="0"/>
                      <a:pt x="0" y="3"/>
                      <a:pt x="0" y="10"/>
                    </a:cubicBezTo>
                    <a:cubicBezTo>
                      <a:pt x="0" y="18"/>
                      <a:pt x="4" y="22"/>
                      <a:pt x="12" y="22"/>
                    </a:cubicBezTo>
                    <a:cubicBezTo>
                      <a:pt x="16" y="22"/>
                      <a:pt x="19" y="21"/>
                      <a:pt x="20" y="21"/>
                    </a:cubicBezTo>
                    <a:cubicBezTo>
                      <a:pt x="20" y="21"/>
                      <a:pt x="20" y="21"/>
                      <a:pt x="20" y="21"/>
                    </a:cubicBezTo>
                    <a:cubicBezTo>
                      <a:pt x="20" y="18"/>
                      <a:pt x="20" y="18"/>
                      <a:pt x="20" y="18"/>
                    </a:cubicBezTo>
                    <a:cubicBezTo>
                      <a:pt x="19" y="18"/>
                      <a:pt x="19" y="18"/>
                      <a:pt x="19" y="18"/>
                    </a:cubicBezTo>
                    <a:cubicBezTo>
                      <a:pt x="18" y="18"/>
                      <a:pt x="17" y="19"/>
                      <a:pt x="15" y="19"/>
                    </a:cubicBezTo>
                    <a:cubicBezTo>
                      <a:pt x="9" y="19"/>
                      <a:pt x="6" y="14"/>
                      <a:pt x="6" y="9"/>
                    </a:cubicBezTo>
                    <a:cubicBezTo>
                      <a:pt x="7" y="9"/>
                      <a:pt x="20" y="9"/>
                      <a:pt x="20" y="9"/>
                    </a:cubicBezTo>
                    <a:cubicBezTo>
                      <a:pt x="20" y="9"/>
                      <a:pt x="20" y="9"/>
                      <a:pt x="20" y="9"/>
                    </a:cubicBezTo>
                    <a:moveTo>
                      <a:pt x="10" y="2"/>
                    </a:moveTo>
                    <a:cubicBezTo>
                      <a:pt x="14" y="2"/>
                      <a:pt x="14" y="4"/>
                      <a:pt x="14" y="6"/>
                    </a:cubicBezTo>
                    <a:cubicBezTo>
                      <a:pt x="14" y="6"/>
                      <a:pt x="7" y="6"/>
                      <a:pt x="6" y="6"/>
                    </a:cubicBezTo>
                    <a:cubicBezTo>
                      <a:pt x="6" y="5"/>
                      <a:pt x="7" y="2"/>
                      <a:pt x="10" y="2"/>
                    </a:cubicBez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6" name="Freeform 35"/>
              <p:cNvSpPr>
                <a:spLocks/>
              </p:cNvSpPr>
              <p:nvPr/>
            </p:nvSpPr>
            <p:spPr bwMode="auto">
              <a:xfrm>
                <a:off x="3633" y="1543"/>
                <a:ext cx="57" cy="76"/>
              </a:xfrm>
              <a:custGeom>
                <a:avLst/>
                <a:gdLst>
                  <a:gd name="T0" fmla="*/ 18 w 24"/>
                  <a:gd name="T1" fmla="*/ 10 h 32"/>
                  <a:gd name="T2" fmla="*/ 10 w 24"/>
                  <a:gd name="T3" fmla="*/ 14 h 32"/>
                  <a:gd name="T4" fmla="*/ 10 w 24"/>
                  <a:gd name="T5" fmla="*/ 0 h 32"/>
                  <a:gd name="T6" fmla="*/ 9 w 24"/>
                  <a:gd name="T7" fmla="*/ 0 h 32"/>
                  <a:gd name="T8" fmla="*/ 0 w 24"/>
                  <a:gd name="T9" fmla="*/ 1 h 32"/>
                  <a:gd name="T10" fmla="*/ 0 w 24"/>
                  <a:gd name="T11" fmla="*/ 3 h 32"/>
                  <a:gd name="T12" fmla="*/ 0 w 24"/>
                  <a:gd name="T13" fmla="*/ 3 h 32"/>
                  <a:gd name="T14" fmla="*/ 4 w 24"/>
                  <a:gd name="T15" fmla="*/ 6 h 32"/>
                  <a:gd name="T16" fmla="*/ 4 w 24"/>
                  <a:gd name="T17" fmla="*/ 32 h 32"/>
                  <a:gd name="T18" fmla="*/ 10 w 24"/>
                  <a:gd name="T19" fmla="*/ 32 h 32"/>
                  <a:gd name="T20" fmla="*/ 10 w 24"/>
                  <a:gd name="T21" fmla="*/ 21 h 32"/>
                  <a:gd name="T22" fmla="*/ 15 w 24"/>
                  <a:gd name="T23" fmla="*/ 14 h 32"/>
                  <a:gd name="T24" fmla="*/ 18 w 24"/>
                  <a:gd name="T25" fmla="*/ 18 h 32"/>
                  <a:gd name="T26" fmla="*/ 18 w 24"/>
                  <a:gd name="T27" fmla="*/ 32 h 32"/>
                  <a:gd name="T28" fmla="*/ 24 w 24"/>
                  <a:gd name="T29" fmla="*/ 32 h 32"/>
                  <a:gd name="T30" fmla="*/ 24 w 24"/>
                  <a:gd name="T31" fmla="*/ 18 h 32"/>
                  <a:gd name="T32" fmla="*/ 18 w 24"/>
                  <a:gd name="T33"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8" y="10"/>
                    </a:moveTo>
                    <a:cubicBezTo>
                      <a:pt x="13" y="10"/>
                      <a:pt x="11" y="12"/>
                      <a:pt x="10" y="14"/>
                    </a:cubicBezTo>
                    <a:cubicBezTo>
                      <a:pt x="10" y="12"/>
                      <a:pt x="10" y="0"/>
                      <a:pt x="10" y="0"/>
                    </a:cubicBezTo>
                    <a:cubicBezTo>
                      <a:pt x="9" y="0"/>
                      <a:pt x="9" y="0"/>
                      <a:pt x="9" y="0"/>
                    </a:cubicBezTo>
                    <a:cubicBezTo>
                      <a:pt x="0" y="1"/>
                      <a:pt x="0" y="1"/>
                      <a:pt x="0" y="1"/>
                    </a:cubicBezTo>
                    <a:cubicBezTo>
                      <a:pt x="0" y="3"/>
                      <a:pt x="0" y="3"/>
                      <a:pt x="0" y="3"/>
                    </a:cubicBezTo>
                    <a:cubicBezTo>
                      <a:pt x="0" y="3"/>
                      <a:pt x="0" y="3"/>
                      <a:pt x="0" y="3"/>
                    </a:cubicBezTo>
                    <a:cubicBezTo>
                      <a:pt x="3" y="3"/>
                      <a:pt x="4" y="4"/>
                      <a:pt x="4" y="6"/>
                    </a:cubicBezTo>
                    <a:cubicBezTo>
                      <a:pt x="4" y="32"/>
                      <a:pt x="4" y="32"/>
                      <a:pt x="4" y="32"/>
                    </a:cubicBezTo>
                    <a:cubicBezTo>
                      <a:pt x="10" y="32"/>
                      <a:pt x="10" y="32"/>
                      <a:pt x="10" y="32"/>
                    </a:cubicBezTo>
                    <a:cubicBezTo>
                      <a:pt x="10" y="21"/>
                      <a:pt x="10" y="21"/>
                      <a:pt x="10" y="21"/>
                    </a:cubicBezTo>
                    <a:cubicBezTo>
                      <a:pt x="10" y="17"/>
                      <a:pt x="13" y="14"/>
                      <a:pt x="15" y="14"/>
                    </a:cubicBezTo>
                    <a:cubicBezTo>
                      <a:pt x="18" y="14"/>
                      <a:pt x="18" y="16"/>
                      <a:pt x="18" y="18"/>
                    </a:cubicBezTo>
                    <a:cubicBezTo>
                      <a:pt x="18" y="32"/>
                      <a:pt x="18" y="32"/>
                      <a:pt x="18" y="32"/>
                    </a:cubicBezTo>
                    <a:cubicBezTo>
                      <a:pt x="24" y="32"/>
                      <a:pt x="24" y="32"/>
                      <a:pt x="24" y="32"/>
                    </a:cubicBezTo>
                    <a:cubicBezTo>
                      <a:pt x="24" y="18"/>
                      <a:pt x="24" y="18"/>
                      <a:pt x="24" y="18"/>
                    </a:cubicBezTo>
                    <a:cubicBezTo>
                      <a:pt x="24" y="15"/>
                      <a:pt x="24" y="10"/>
                      <a:pt x="18" y="1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7" name="Freeform 36"/>
              <p:cNvSpPr>
                <a:spLocks noEditPoints="1"/>
              </p:cNvSpPr>
              <p:nvPr/>
            </p:nvSpPr>
            <p:spPr bwMode="auto">
              <a:xfrm>
                <a:off x="3704" y="1567"/>
                <a:ext cx="47" cy="52"/>
              </a:xfrm>
              <a:custGeom>
                <a:avLst/>
                <a:gdLst>
                  <a:gd name="T0" fmla="*/ 20 w 20"/>
                  <a:gd name="T1" fmla="*/ 9 h 22"/>
                  <a:gd name="T2" fmla="*/ 11 w 20"/>
                  <a:gd name="T3" fmla="*/ 0 h 22"/>
                  <a:gd name="T4" fmla="*/ 0 w 20"/>
                  <a:gd name="T5" fmla="*/ 10 h 22"/>
                  <a:gd name="T6" fmla="*/ 12 w 20"/>
                  <a:gd name="T7" fmla="*/ 22 h 22"/>
                  <a:gd name="T8" fmla="*/ 20 w 20"/>
                  <a:gd name="T9" fmla="*/ 21 h 22"/>
                  <a:gd name="T10" fmla="*/ 20 w 20"/>
                  <a:gd name="T11" fmla="*/ 21 h 22"/>
                  <a:gd name="T12" fmla="*/ 20 w 20"/>
                  <a:gd name="T13" fmla="*/ 18 h 22"/>
                  <a:gd name="T14" fmla="*/ 19 w 20"/>
                  <a:gd name="T15" fmla="*/ 18 h 22"/>
                  <a:gd name="T16" fmla="*/ 15 w 20"/>
                  <a:gd name="T17" fmla="*/ 19 h 22"/>
                  <a:gd name="T18" fmla="*/ 6 w 20"/>
                  <a:gd name="T19" fmla="*/ 9 h 22"/>
                  <a:gd name="T20" fmla="*/ 20 w 20"/>
                  <a:gd name="T21" fmla="*/ 9 h 22"/>
                  <a:gd name="T22" fmla="*/ 20 w 20"/>
                  <a:gd name="T23" fmla="*/ 9 h 22"/>
                  <a:gd name="T24" fmla="*/ 10 w 20"/>
                  <a:gd name="T25" fmla="*/ 2 h 22"/>
                  <a:gd name="T26" fmla="*/ 14 w 20"/>
                  <a:gd name="T27" fmla="*/ 6 h 22"/>
                  <a:gd name="T28" fmla="*/ 6 w 20"/>
                  <a:gd name="T29" fmla="*/ 6 h 22"/>
                  <a:gd name="T30" fmla="*/ 10 w 20"/>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9"/>
                    </a:moveTo>
                    <a:cubicBezTo>
                      <a:pt x="20" y="3"/>
                      <a:pt x="17" y="0"/>
                      <a:pt x="11" y="0"/>
                    </a:cubicBezTo>
                    <a:cubicBezTo>
                      <a:pt x="3" y="0"/>
                      <a:pt x="0" y="3"/>
                      <a:pt x="0" y="10"/>
                    </a:cubicBezTo>
                    <a:cubicBezTo>
                      <a:pt x="0" y="18"/>
                      <a:pt x="4" y="22"/>
                      <a:pt x="12" y="22"/>
                    </a:cubicBezTo>
                    <a:cubicBezTo>
                      <a:pt x="16" y="22"/>
                      <a:pt x="19" y="21"/>
                      <a:pt x="20" y="21"/>
                    </a:cubicBezTo>
                    <a:cubicBezTo>
                      <a:pt x="20" y="21"/>
                      <a:pt x="20" y="21"/>
                      <a:pt x="20" y="21"/>
                    </a:cubicBezTo>
                    <a:cubicBezTo>
                      <a:pt x="20" y="18"/>
                      <a:pt x="20" y="18"/>
                      <a:pt x="20" y="18"/>
                    </a:cubicBezTo>
                    <a:cubicBezTo>
                      <a:pt x="19" y="18"/>
                      <a:pt x="19" y="18"/>
                      <a:pt x="19" y="18"/>
                    </a:cubicBezTo>
                    <a:cubicBezTo>
                      <a:pt x="18" y="18"/>
                      <a:pt x="17" y="19"/>
                      <a:pt x="15" y="19"/>
                    </a:cubicBezTo>
                    <a:cubicBezTo>
                      <a:pt x="9" y="19"/>
                      <a:pt x="6" y="14"/>
                      <a:pt x="6" y="9"/>
                    </a:cubicBezTo>
                    <a:cubicBezTo>
                      <a:pt x="7" y="9"/>
                      <a:pt x="20" y="9"/>
                      <a:pt x="20" y="9"/>
                    </a:cubicBezTo>
                    <a:cubicBezTo>
                      <a:pt x="20" y="9"/>
                      <a:pt x="20" y="9"/>
                      <a:pt x="20" y="9"/>
                    </a:cubicBezTo>
                    <a:moveTo>
                      <a:pt x="10" y="2"/>
                    </a:moveTo>
                    <a:cubicBezTo>
                      <a:pt x="14" y="2"/>
                      <a:pt x="14" y="4"/>
                      <a:pt x="14" y="6"/>
                    </a:cubicBezTo>
                    <a:cubicBezTo>
                      <a:pt x="14" y="6"/>
                      <a:pt x="7" y="6"/>
                      <a:pt x="6" y="6"/>
                    </a:cubicBezTo>
                    <a:cubicBezTo>
                      <a:pt x="6" y="5"/>
                      <a:pt x="7" y="2"/>
                      <a:pt x="10" y="2"/>
                    </a:cubicBez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8" name="Freeform 37"/>
              <p:cNvSpPr>
                <a:spLocks/>
              </p:cNvSpPr>
              <p:nvPr/>
            </p:nvSpPr>
            <p:spPr bwMode="auto">
              <a:xfrm>
                <a:off x="3588" y="1553"/>
                <a:ext cx="38" cy="66"/>
              </a:xfrm>
              <a:custGeom>
                <a:avLst/>
                <a:gdLst>
                  <a:gd name="T0" fmla="*/ 4 w 16"/>
                  <a:gd name="T1" fmla="*/ 0 h 28"/>
                  <a:gd name="T2" fmla="*/ 4 w 16"/>
                  <a:gd name="T3" fmla="*/ 6 h 28"/>
                  <a:gd name="T4" fmla="*/ 0 w 16"/>
                  <a:gd name="T5" fmla="*/ 6 h 28"/>
                  <a:gd name="T6" fmla="*/ 0 w 16"/>
                  <a:gd name="T7" fmla="*/ 9 h 28"/>
                  <a:gd name="T8" fmla="*/ 4 w 16"/>
                  <a:gd name="T9" fmla="*/ 9 h 28"/>
                  <a:gd name="T10" fmla="*/ 4 w 16"/>
                  <a:gd name="T11" fmla="*/ 22 h 28"/>
                  <a:gd name="T12" fmla="*/ 12 w 16"/>
                  <a:gd name="T13" fmla="*/ 28 h 28"/>
                  <a:gd name="T14" fmla="*/ 15 w 16"/>
                  <a:gd name="T15" fmla="*/ 28 h 28"/>
                  <a:gd name="T16" fmla="*/ 16 w 16"/>
                  <a:gd name="T17" fmla="*/ 28 h 28"/>
                  <a:gd name="T18" fmla="*/ 16 w 16"/>
                  <a:gd name="T19" fmla="*/ 25 h 28"/>
                  <a:gd name="T20" fmla="*/ 15 w 16"/>
                  <a:gd name="T21" fmla="*/ 25 h 28"/>
                  <a:gd name="T22" fmla="*/ 13 w 16"/>
                  <a:gd name="T23" fmla="*/ 25 h 28"/>
                  <a:gd name="T24" fmla="*/ 10 w 16"/>
                  <a:gd name="T25" fmla="*/ 21 h 28"/>
                  <a:gd name="T26" fmla="*/ 10 w 16"/>
                  <a:gd name="T27" fmla="*/ 9 h 28"/>
                  <a:gd name="T28" fmla="*/ 16 w 16"/>
                  <a:gd name="T29" fmla="*/ 9 h 28"/>
                  <a:gd name="T30" fmla="*/ 16 w 16"/>
                  <a:gd name="T31" fmla="*/ 6 h 28"/>
                  <a:gd name="T32" fmla="*/ 10 w 16"/>
                  <a:gd name="T33" fmla="*/ 6 h 28"/>
                  <a:gd name="T34" fmla="*/ 10 w 16"/>
                  <a:gd name="T35" fmla="*/ 0 h 28"/>
                  <a:gd name="T36" fmla="*/ 4 w 16"/>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8">
                    <a:moveTo>
                      <a:pt x="4" y="0"/>
                    </a:moveTo>
                    <a:cubicBezTo>
                      <a:pt x="4" y="0"/>
                      <a:pt x="4" y="6"/>
                      <a:pt x="4" y="6"/>
                    </a:cubicBezTo>
                    <a:cubicBezTo>
                      <a:pt x="3" y="6"/>
                      <a:pt x="0" y="6"/>
                      <a:pt x="0" y="6"/>
                    </a:cubicBezTo>
                    <a:cubicBezTo>
                      <a:pt x="0" y="9"/>
                      <a:pt x="0" y="9"/>
                      <a:pt x="0" y="9"/>
                    </a:cubicBezTo>
                    <a:cubicBezTo>
                      <a:pt x="0" y="9"/>
                      <a:pt x="3" y="9"/>
                      <a:pt x="4" y="9"/>
                    </a:cubicBezTo>
                    <a:cubicBezTo>
                      <a:pt x="4" y="10"/>
                      <a:pt x="4" y="22"/>
                      <a:pt x="4" y="22"/>
                    </a:cubicBezTo>
                    <a:cubicBezTo>
                      <a:pt x="4" y="28"/>
                      <a:pt x="7" y="28"/>
                      <a:pt x="12" y="28"/>
                    </a:cubicBezTo>
                    <a:cubicBezTo>
                      <a:pt x="13" y="28"/>
                      <a:pt x="14" y="28"/>
                      <a:pt x="15" y="28"/>
                    </a:cubicBezTo>
                    <a:cubicBezTo>
                      <a:pt x="16" y="28"/>
                      <a:pt x="16" y="28"/>
                      <a:pt x="16" y="28"/>
                    </a:cubicBezTo>
                    <a:cubicBezTo>
                      <a:pt x="16" y="25"/>
                      <a:pt x="16" y="25"/>
                      <a:pt x="16" y="25"/>
                    </a:cubicBezTo>
                    <a:cubicBezTo>
                      <a:pt x="15" y="25"/>
                      <a:pt x="15" y="25"/>
                      <a:pt x="15" y="25"/>
                    </a:cubicBezTo>
                    <a:cubicBezTo>
                      <a:pt x="15" y="25"/>
                      <a:pt x="14" y="25"/>
                      <a:pt x="13" y="25"/>
                    </a:cubicBezTo>
                    <a:cubicBezTo>
                      <a:pt x="10" y="25"/>
                      <a:pt x="10" y="24"/>
                      <a:pt x="10" y="21"/>
                    </a:cubicBezTo>
                    <a:cubicBezTo>
                      <a:pt x="10" y="21"/>
                      <a:pt x="10" y="10"/>
                      <a:pt x="10" y="9"/>
                    </a:cubicBezTo>
                    <a:cubicBezTo>
                      <a:pt x="10" y="9"/>
                      <a:pt x="16" y="9"/>
                      <a:pt x="16" y="9"/>
                    </a:cubicBezTo>
                    <a:cubicBezTo>
                      <a:pt x="16" y="6"/>
                      <a:pt x="16" y="6"/>
                      <a:pt x="16" y="6"/>
                    </a:cubicBezTo>
                    <a:cubicBezTo>
                      <a:pt x="16" y="6"/>
                      <a:pt x="10" y="6"/>
                      <a:pt x="10" y="6"/>
                    </a:cubicBezTo>
                    <a:cubicBezTo>
                      <a:pt x="10" y="6"/>
                      <a:pt x="10" y="0"/>
                      <a:pt x="10" y="0"/>
                    </a:cubicBezTo>
                    <a:cubicBezTo>
                      <a:pt x="4" y="0"/>
                      <a:pt x="4" y="0"/>
                      <a:pt x="4"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9" name="Freeform 38"/>
              <p:cNvSpPr>
                <a:spLocks/>
              </p:cNvSpPr>
              <p:nvPr/>
            </p:nvSpPr>
            <p:spPr bwMode="auto">
              <a:xfrm>
                <a:off x="3787" y="1546"/>
                <a:ext cx="82" cy="73"/>
              </a:xfrm>
              <a:custGeom>
                <a:avLst/>
                <a:gdLst>
                  <a:gd name="T0" fmla="*/ 35 w 35"/>
                  <a:gd name="T1" fmla="*/ 0 h 31"/>
                  <a:gd name="T2" fmla="*/ 29 w 35"/>
                  <a:gd name="T3" fmla="*/ 0 h 31"/>
                  <a:gd name="T4" fmla="*/ 29 w 35"/>
                  <a:gd name="T5" fmla="*/ 23 h 31"/>
                  <a:gd name="T6" fmla="*/ 14 w 35"/>
                  <a:gd name="T7" fmla="*/ 0 h 31"/>
                  <a:gd name="T8" fmla="*/ 0 w 35"/>
                  <a:gd name="T9" fmla="*/ 0 h 31"/>
                  <a:gd name="T10" fmla="*/ 0 w 35"/>
                  <a:gd name="T11" fmla="*/ 2 h 31"/>
                  <a:gd name="T12" fmla="*/ 1 w 35"/>
                  <a:gd name="T13" fmla="*/ 2 h 31"/>
                  <a:gd name="T14" fmla="*/ 5 w 35"/>
                  <a:gd name="T15" fmla="*/ 6 h 31"/>
                  <a:gd name="T16" fmla="*/ 5 w 35"/>
                  <a:gd name="T17" fmla="*/ 31 h 31"/>
                  <a:gd name="T18" fmla="*/ 11 w 35"/>
                  <a:gd name="T19" fmla="*/ 31 h 31"/>
                  <a:gd name="T20" fmla="*/ 11 w 35"/>
                  <a:gd name="T21" fmla="*/ 6 h 31"/>
                  <a:gd name="T22" fmla="*/ 27 w 35"/>
                  <a:gd name="T23" fmla="*/ 31 h 31"/>
                  <a:gd name="T24" fmla="*/ 35 w 35"/>
                  <a:gd name="T25" fmla="*/ 31 h 31"/>
                  <a:gd name="T26" fmla="*/ 35 w 35"/>
                  <a:gd name="T27" fmla="*/ 0 h 31"/>
                  <a:gd name="T28" fmla="*/ 35 w 35"/>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1">
                    <a:moveTo>
                      <a:pt x="35" y="0"/>
                    </a:moveTo>
                    <a:cubicBezTo>
                      <a:pt x="29" y="0"/>
                      <a:pt x="29" y="0"/>
                      <a:pt x="29" y="0"/>
                    </a:cubicBezTo>
                    <a:cubicBezTo>
                      <a:pt x="29" y="0"/>
                      <a:pt x="29" y="21"/>
                      <a:pt x="29" y="23"/>
                    </a:cubicBezTo>
                    <a:cubicBezTo>
                      <a:pt x="28" y="21"/>
                      <a:pt x="14" y="0"/>
                      <a:pt x="14" y="0"/>
                    </a:cubicBezTo>
                    <a:cubicBezTo>
                      <a:pt x="0" y="0"/>
                      <a:pt x="0" y="0"/>
                      <a:pt x="0" y="0"/>
                    </a:cubicBezTo>
                    <a:cubicBezTo>
                      <a:pt x="0" y="2"/>
                      <a:pt x="0" y="2"/>
                      <a:pt x="0" y="2"/>
                    </a:cubicBezTo>
                    <a:cubicBezTo>
                      <a:pt x="1" y="2"/>
                      <a:pt x="1" y="2"/>
                      <a:pt x="1" y="2"/>
                    </a:cubicBezTo>
                    <a:cubicBezTo>
                      <a:pt x="5" y="3"/>
                      <a:pt x="5" y="3"/>
                      <a:pt x="5" y="6"/>
                    </a:cubicBezTo>
                    <a:cubicBezTo>
                      <a:pt x="5" y="31"/>
                      <a:pt x="5" y="31"/>
                      <a:pt x="5" y="31"/>
                    </a:cubicBezTo>
                    <a:cubicBezTo>
                      <a:pt x="11" y="31"/>
                      <a:pt x="11" y="31"/>
                      <a:pt x="11" y="31"/>
                    </a:cubicBezTo>
                    <a:cubicBezTo>
                      <a:pt x="11" y="31"/>
                      <a:pt x="11" y="9"/>
                      <a:pt x="11" y="6"/>
                    </a:cubicBezTo>
                    <a:cubicBezTo>
                      <a:pt x="13" y="8"/>
                      <a:pt x="27" y="31"/>
                      <a:pt x="27" y="31"/>
                    </a:cubicBezTo>
                    <a:cubicBezTo>
                      <a:pt x="35" y="31"/>
                      <a:pt x="35" y="31"/>
                      <a:pt x="35" y="31"/>
                    </a:cubicBezTo>
                    <a:cubicBezTo>
                      <a:pt x="35" y="0"/>
                      <a:pt x="35" y="0"/>
                      <a:pt x="35" y="0"/>
                    </a:cubicBezTo>
                    <a:cubicBezTo>
                      <a:pt x="35" y="0"/>
                      <a:pt x="35" y="0"/>
                      <a:pt x="35"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40" name="Freeform 39"/>
              <p:cNvSpPr>
                <a:spLocks noEditPoints="1"/>
              </p:cNvSpPr>
              <p:nvPr/>
            </p:nvSpPr>
            <p:spPr bwMode="auto">
              <a:xfrm>
                <a:off x="3883" y="1567"/>
                <a:ext cx="48" cy="52"/>
              </a:xfrm>
              <a:custGeom>
                <a:avLst/>
                <a:gdLst>
                  <a:gd name="T0" fmla="*/ 20 w 20"/>
                  <a:gd name="T1" fmla="*/ 9 h 22"/>
                  <a:gd name="T2" fmla="*/ 11 w 20"/>
                  <a:gd name="T3" fmla="*/ 0 h 22"/>
                  <a:gd name="T4" fmla="*/ 0 w 20"/>
                  <a:gd name="T5" fmla="*/ 10 h 22"/>
                  <a:gd name="T6" fmla="*/ 12 w 20"/>
                  <a:gd name="T7" fmla="*/ 22 h 22"/>
                  <a:gd name="T8" fmla="*/ 19 w 20"/>
                  <a:gd name="T9" fmla="*/ 21 h 22"/>
                  <a:gd name="T10" fmla="*/ 20 w 20"/>
                  <a:gd name="T11" fmla="*/ 21 h 22"/>
                  <a:gd name="T12" fmla="*/ 20 w 20"/>
                  <a:gd name="T13" fmla="*/ 18 h 22"/>
                  <a:gd name="T14" fmla="*/ 19 w 20"/>
                  <a:gd name="T15" fmla="*/ 18 h 22"/>
                  <a:gd name="T16" fmla="*/ 15 w 20"/>
                  <a:gd name="T17" fmla="*/ 19 h 22"/>
                  <a:gd name="T18" fmla="*/ 6 w 20"/>
                  <a:gd name="T19" fmla="*/ 9 h 22"/>
                  <a:gd name="T20" fmla="*/ 20 w 20"/>
                  <a:gd name="T21" fmla="*/ 9 h 22"/>
                  <a:gd name="T22" fmla="*/ 20 w 20"/>
                  <a:gd name="T23" fmla="*/ 9 h 22"/>
                  <a:gd name="T24" fmla="*/ 10 w 20"/>
                  <a:gd name="T25" fmla="*/ 2 h 22"/>
                  <a:gd name="T26" fmla="*/ 14 w 20"/>
                  <a:gd name="T27" fmla="*/ 6 h 22"/>
                  <a:gd name="T28" fmla="*/ 6 w 20"/>
                  <a:gd name="T29" fmla="*/ 6 h 22"/>
                  <a:gd name="T30" fmla="*/ 10 w 20"/>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9"/>
                    </a:moveTo>
                    <a:cubicBezTo>
                      <a:pt x="20" y="3"/>
                      <a:pt x="17" y="0"/>
                      <a:pt x="11" y="0"/>
                    </a:cubicBezTo>
                    <a:cubicBezTo>
                      <a:pt x="3" y="0"/>
                      <a:pt x="0" y="3"/>
                      <a:pt x="0" y="10"/>
                    </a:cubicBezTo>
                    <a:cubicBezTo>
                      <a:pt x="0" y="18"/>
                      <a:pt x="4" y="22"/>
                      <a:pt x="12" y="22"/>
                    </a:cubicBezTo>
                    <a:cubicBezTo>
                      <a:pt x="16" y="22"/>
                      <a:pt x="18" y="21"/>
                      <a:pt x="19" y="21"/>
                    </a:cubicBezTo>
                    <a:cubicBezTo>
                      <a:pt x="20" y="21"/>
                      <a:pt x="20" y="21"/>
                      <a:pt x="20" y="21"/>
                    </a:cubicBezTo>
                    <a:cubicBezTo>
                      <a:pt x="20" y="18"/>
                      <a:pt x="20" y="18"/>
                      <a:pt x="20" y="18"/>
                    </a:cubicBezTo>
                    <a:cubicBezTo>
                      <a:pt x="19" y="18"/>
                      <a:pt x="19" y="18"/>
                      <a:pt x="19" y="18"/>
                    </a:cubicBezTo>
                    <a:cubicBezTo>
                      <a:pt x="18" y="18"/>
                      <a:pt x="17" y="19"/>
                      <a:pt x="15" y="19"/>
                    </a:cubicBezTo>
                    <a:cubicBezTo>
                      <a:pt x="8" y="19"/>
                      <a:pt x="6" y="14"/>
                      <a:pt x="6" y="9"/>
                    </a:cubicBezTo>
                    <a:cubicBezTo>
                      <a:pt x="7" y="9"/>
                      <a:pt x="20" y="9"/>
                      <a:pt x="20" y="9"/>
                    </a:cubicBezTo>
                    <a:cubicBezTo>
                      <a:pt x="20" y="9"/>
                      <a:pt x="20" y="9"/>
                      <a:pt x="20" y="9"/>
                    </a:cubicBezTo>
                    <a:moveTo>
                      <a:pt x="10" y="2"/>
                    </a:moveTo>
                    <a:cubicBezTo>
                      <a:pt x="13" y="2"/>
                      <a:pt x="14" y="4"/>
                      <a:pt x="14" y="6"/>
                    </a:cubicBezTo>
                    <a:cubicBezTo>
                      <a:pt x="14" y="6"/>
                      <a:pt x="7" y="6"/>
                      <a:pt x="6" y="6"/>
                    </a:cubicBezTo>
                    <a:cubicBezTo>
                      <a:pt x="6" y="5"/>
                      <a:pt x="7" y="2"/>
                      <a:pt x="10" y="2"/>
                    </a:cubicBez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41" name="Freeform 40"/>
              <p:cNvSpPr>
                <a:spLocks/>
              </p:cNvSpPr>
              <p:nvPr/>
            </p:nvSpPr>
            <p:spPr bwMode="auto">
              <a:xfrm>
                <a:off x="3997" y="1553"/>
                <a:ext cx="40" cy="66"/>
              </a:xfrm>
              <a:custGeom>
                <a:avLst/>
                <a:gdLst>
                  <a:gd name="T0" fmla="*/ 4 w 17"/>
                  <a:gd name="T1" fmla="*/ 0 h 28"/>
                  <a:gd name="T2" fmla="*/ 4 w 17"/>
                  <a:gd name="T3" fmla="*/ 6 h 28"/>
                  <a:gd name="T4" fmla="*/ 0 w 17"/>
                  <a:gd name="T5" fmla="*/ 6 h 28"/>
                  <a:gd name="T6" fmla="*/ 0 w 17"/>
                  <a:gd name="T7" fmla="*/ 9 h 28"/>
                  <a:gd name="T8" fmla="*/ 4 w 17"/>
                  <a:gd name="T9" fmla="*/ 9 h 28"/>
                  <a:gd name="T10" fmla="*/ 4 w 17"/>
                  <a:gd name="T11" fmla="*/ 22 h 28"/>
                  <a:gd name="T12" fmla="*/ 12 w 17"/>
                  <a:gd name="T13" fmla="*/ 28 h 28"/>
                  <a:gd name="T14" fmla="*/ 16 w 17"/>
                  <a:gd name="T15" fmla="*/ 28 h 28"/>
                  <a:gd name="T16" fmla="*/ 16 w 17"/>
                  <a:gd name="T17" fmla="*/ 28 h 28"/>
                  <a:gd name="T18" fmla="*/ 16 w 17"/>
                  <a:gd name="T19" fmla="*/ 25 h 28"/>
                  <a:gd name="T20" fmla="*/ 16 w 17"/>
                  <a:gd name="T21" fmla="*/ 25 h 28"/>
                  <a:gd name="T22" fmla="*/ 14 w 17"/>
                  <a:gd name="T23" fmla="*/ 25 h 28"/>
                  <a:gd name="T24" fmla="*/ 10 w 17"/>
                  <a:gd name="T25" fmla="*/ 21 h 28"/>
                  <a:gd name="T26" fmla="*/ 10 w 17"/>
                  <a:gd name="T27" fmla="*/ 9 h 28"/>
                  <a:gd name="T28" fmla="*/ 17 w 17"/>
                  <a:gd name="T29" fmla="*/ 9 h 28"/>
                  <a:gd name="T30" fmla="*/ 17 w 17"/>
                  <a:gd name="T31" fmla="*/ 6 h 28"/>
                  <a:gd name="T32" fmla="*/ 10 w 17"/>
                  <a:gd name="T33" fmla="*/ 6 h 28"/>
                  <a:gd name="T34" fmla="*/ 10 w 17"/>
                  <a:gd name="T35" fmla="*/ 0 h 28"/>
                  <a:gd name="T36" fmla="*/ 4 w 17"/>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8">
                    <a:moveTo>
                      <a:pt x="4" y="0"/>
                    </a:moveTo>
                    <a:cubicBezTo>
                      <a:pt x="4" y="0"/>
                      <a:pt x="4" y="6"/>
                      <a:pt x="4" y="6"/>
                    </a:cubicBezTo>
                    <a:cubicBezTo>
                      <a:pt x="4" y="6"/>
                      <a:pt x="0" y="6"/>
                      <a:pt x="0" y="6"/>
                    </a:cubicBezTo>
                    <a:cubicBezTo>
                      <a:pt x="0" y="9"/>
                      <a:pt x="0" y="9"/>
                      <a:pt x="0" y="9"/>
                    </a:cubicBezTo>
                    <a:cubicBezTo>
                      <a:pt x="0" y="9"/>
                      <a:pt x="4" y="9"/>
                      <a:pt x="4" y="9"/>
                    </a:cubicBezTo>
                    <a:cubicBezTo>
                      <a:pt x="4" y="10"/>
                      <a:pt x="4" y="22"/>
                      <a:pt x="4" y="22"/>
                    </a:cubicBezTo>
                    <a:cubicBezTo>
                      <a:pt x="4" y="28"/>
                      <a:pt x="8" y="28"/>
                      <a:pt x="12" y="28"/>
                    </a:cubicBezTo>
                    <a:cubicBezTo>
                      <a:pt x="14" y="28"/>
                      <a:pt x="15" y="28"/>
                      <a:pt x="16" y="28"/>
                    </a:cubicBezTo>
                    <a:cubicBezTo>
                      <a:pt x="16" y="28"/>
                      <a:pt x="16" y="28"/>
                      <a:pt x="16" y="28"/>
                    </a:cubicBezTo>
                    <a:cubicBezTo>
                      <a:pt x="16" y="25"/>
                      <a:pt x="16" y="25"/>
                      <a:pt x="16" y="25"/>
                    </a:cubicBezTo>
                    <a:cubicBezTo>
                      <a:pt x="16" y="25"/>
                      <a:pt x="16" y="25"/>
                      <a:pt x="16" y="25"/>
                    </a:cubicBezTo>
                    <a:cubicBezTo>
                      <a:pt x="15" y="25"/>
                      <a:pt x="15" y="25"/>
                      <a:pt x="14" y="25"/>
                    </a:cubicBezTo>
                    <a:cubicBezTo>
                      <a:pt x="10" y="25"/>
                      <a:pt x="10" y="24"/>
                      <a:pt x="10" y="21"/>
                    </a:cubicBezTo>
                    <a:cubicBezTo>
                      <a:pt x="10" y="21"/>
                      <a:pt x="10" y="10"/>
                      <a:pt x="10" y="9"/>
                    </a:cubicBezTo>
                    <a:cubicBezTo>
                      <a:pt x="11" y="9"/>
                      <a:pt x="17" y="9"/>
                      <a:pt x="17" y="9"/>
                    </a:cubicBezTo>
                    <a:cubicBezTo>
                      <a:pt x="17" y="6"/>
                      <a:pt x="17" y="6"/>
                      <a:pt x="17" y="6"/>
                    </a:cubicBezTo>
                    <a:cubicBezTo>
                      <a:pt x="17" y="6"/>
                      <a:pt x="11" y="6"/>
                      <a:pt x="10" y="6"/>
                    </a:cubicBezTo>
                    <a:cubicBezTo>
                      <a:pt x="10" y="6"/>
                      <a:pt x="10" y="0"/>
                      <a:pt x="10" y="0"/>
                    </a:cubicBezTo>
                    <a:cubicBezTo>
                      <a:pt x="4" y="0"/>
                      <a:pt x="4" y="0"/>
                      <a:pt x="4"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42" name="Freeform 41"/>
              <p:cNvSpPr>
                <a:spLocks/>
              </p:cNvSpPr>
              <p:nvPr/>
            </p:nvSpPr>
            <p:spPr bwMode="auto">
              <a:xfrm>
                <a:off x="3933" y="1567"/>
                <a:ext cx="61" cy="52"/>
              </a:xfrm>
              <a:custGeom>
                <a:avLst/>
                <a:gdLst>
                  <a:gd name="T0" fmla="*/ 20 w 26"/>
                  <a:gd name="T1" fmla="*/ 7 h 22"/>
                  <a:gd name="T2" fmla="*/ 26 w 26"/>
                  <a:gd name="T3" fmla="*/ 0 h 22"/>
                  <a:gd name="T4" fmla="*/ 19 w 26"/>
                  <a:gd name="T5" fmla="*/ 0 h 22"/>
                  <a:gd name="T6" fmla="*/ 14 w 26"/>
                  <a:gd name="T7" fmla="*/ 7 h 22"/>
                  <a:gd name="T8" fmla="*/ 9 w 26"/>
                  <a:gd name="T9" fmla="*/ 0 h 22"/>
                  <a:gd name="T10" fmla="*/ 0 w 26"/>
                  <a:gd name="T11" fmla="*/ 0 h 22"/>
                  <a:gd name="T12" fmla="*/ 0 w 26"/>
                  <a:gd name="T13" fmla="*/ 2 h 22"/>
                  <a:gd name="T14" fmla="*/ 0 w 26"/>
                  <a:gd name="T15" fmla="*/ 2 h 22"/>
                  <a:gd name="T16" fmla="*/ 6 w 26"/>
                  <a:gd name="T17" fmla="*/ 5 h 22"/>
                  <a:gd name="T18" fmla="*/ 9 w 26"/>
                  <a:gd name="T19" fmla="*/ 10 h 22"/>
                  <a:gd name="T20" fmla="*/ 3 w 26"/>
                  <a:gd name="T21" fmla="*/ 17 h 22"/>
                  <a:gd name="T22" fmla="*/ 10 w 26"/>
                  <a:gd name="T23" fmla="*/ 17 h 22"/>
                  <a:gd name="T24" fmla="*/ 12 w 26"/>
                  <a:gd name="T25" fmla="*/ 14 h 22"/>
                  <a:gd name="T26" fmla="*/ 18 w 26"/>
                  <a:gd name="T27" fmla="*/ 22 h 22"/>
                  <a:gd name="T28" fmla="*/ 25 w 26"/>
                  <a:gd name="T29" fmla="*/ 22 h 22"/>
                  <a:gd name="T30" fmla="*/ 14 w 26"/>
                  <a:gd name="T31" fmla="*/ 7 h 22"/>
                  <a:gd name="T32" fmla="*/ 20 w 26"/>
                  <a:gd name="T3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2">
                    <a:moveTo>
                      <a:pt x="20" y="7"/>
                    </a:moveTo>
                    <a:cubicBezTo>
                      <a:pt x="26" y="0"/>
                      <a:pt x="26" y="0"/>
                      <a:pt x="26" y="0"/>
                    </a:cubicBezTo>
                    <a:cubicBezTo>
                      <a:pt x="19" y="0"/>
                      <a:pt x="19" y="0"/>
                      <a:pt x="19" y="0"/>
                    </a:cubicBezTo>
                    <a:cubicBezTo>
                      <a:pt x="14" y="7"/>
                      <a:pt x="14" y="7"/>
                      <a:pt x="14" y="7"/>
                    </a:cubicBezTo>
                    <a:cubicBezTo>
                      <a:pt x="9" y="0"/>
                      <a:pt x="9" y="0"/>
                      <a:pt x="9" y="0"/>
                    </a:cubicBezTo>
                    <a:cubicBezTo>
                      <a:pt x="0" y="0"/>
                      <a:pt x="0" y="0"/>
                      <a:pt x="0" y="0"/>
                    </a:cubicBezTo>
                    <a:cubicBezTo>
                      <a:pt x="0" y="2"/>
                      <a:pt x="0" y="2"/>
                      <a:pt x="0" y="2"/>
                    </a:cubicBezTo>
                    <a:cubicBezTo>
                      <a:pt x="0" y="2"/>
                      <a:pt x="0" y="2"/>
                      <a:pt x="0" y="2"/>
                    </a:cubicBezTo>
                    <a:cubicBezTo>
                      <a:pt x="3" y="2"/>
                      <a:pt x="4" y="3"/>
                      <a:pt x="6" y="5"/>
                    </a:cubicBezTo>
                    <a:cubicBezTo>
                      <a:pt x="9" y="10"/>
                      <a:pt x="9" y="10"/>
                      <a:pt x="9" y="10"/>
                    </a:cubicBezTo>
                    <a:cubicBezTo>
                      <a:pt x="3" y="17"/>
                      <a:pt x="3" y="17"/>
                      <a:pt x="3" y="17"/>
                    </a:cubicBezTo>
                    <a:cubicBezTo>
                      <a:pt x="10" y="17"/>
                      <a:pt x="10" y="17"/>
                      <a:pt x="10" y="17"/>
                    </a:cubicBezTo>
                    <a:cubicBezTo>
                      <a:pt x="12" y="14"/>
                      <a:pt x="12" y="14"/>
                      <a:pt x="12" y="14"/>
                    </a:cubicBezTo>
                    <a:cubicBezTo>
                      <a:pt x="18" y="22"/>
                      <a:pt x="18" y="22"/>
                      <a:pt x="18" y="22"/>
                    </a:cubicBezTo>
                    <a:cubicBezTo>
                      <a:pt x="25" y="22"/>
                      <a:pt x="25" y="22"/>
                      <a:pt x="25" y="22"/>
                    </a:cubicBezTo>
                    <a:cubicBezTo>
                      <a:pt x="14" y="7"/>
                      <a:pt x="14" y="7"/>
                      <a:pt x="14" y="7"/>
                    </a:cubicBezTo>
                    <a:cubicBezTo>
                      <a:pt x="20" y="7"/>
                      <a:pt x="20" y="7"/>
                      <a:pt x="20" y="7"/>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grpSp>
        <p:sp>
          <p:nvSpPr>
            <p:cNvPr id="16" name="Freeform 15"/>
            <p:cNvSpPr>
              <a:spLocks/>
            </p:cNvSpPr>
            <p:nvPr userDrawn="1"/>
          </p:nvSpPr>
          <p:spPr bwMode="auto">
            <a:xfrm>
              <a:off x="8926922" y="497314"/>
              <a:ext cx="44951" cy="29967"/>
            </a:xfrm>
            <a:custGeom>
              <a:avLst/>
              <a:gdLst>
                <a:gd name="T0" fmla="*/ 14 w 33"/>
                <a:gd name="T1" fmla="*/ 22 h 22"/>
                <a:gd name="T2" fmla="*/ 0 w 33"/>
                <a:gd name="T3" fmla="*/ 22 h 22"/>
                <a:gd name="T4" fmla="*/ 19 w 33"/>
                <a:gd name="T5" fmla="*/ 0 h 22"/>
                <a:gd name="T6" fmla="*/ 33 w 33"/>
                <a:gd name="T7" fmla="*/ 0 h 22"/>
                <a:gd name="T8" fmla="*/ 14 w 33"/>
                <a:gd name="T9" fmla="*/ 22 h 22"/>
              </a:gdLst>
              <a:ahLst/>
              <a:cxnLst>
                <a:cxn ang="0">
                  <a:pos x="T0" y="T1"/>
                </a:cxn>
                <a:cxn ang="0">
                  <a:pos x="T2" y="T3"/>
                </a:cxn>
                <a:cxn ang="0">
                  <a:pos x="T4" y="T5"/>
                </a:cxn>
                <a:cxn ang="0">
                  <a:pos x="T6" y="T7"/>
                </a:cxn>
                <a:cxn ang="0">
                  <a:pos x="T8" y="T9"/>
                </a:cxn>
              </a:cxnLst>
              <a:rect l="0" t="0" r="r" b="b"/>
              <a:pathLst>
                <a:path w="33" h="22">
                  <a:moveTo>
                    <a:pt x="14" y="22"/>
                  </a:moveTo>
                  <a:lnTo>
                    <a:pt x="0" y="22"/>
                  </a:lnTo>
                  <a:lnTo>
                    <a:pt x="19" y="0"/>
                  </a:lnTo>
                  <a:lnTo>
                    <a:pt x="33" y="0"/>
                  </a:lnTo>
                  <a:lnTo>
                    <a:pt x="14" y="22"/>
                  </a:lnTo>
                </a:path>
              </a:pathLst>
            </a:custGeom>
            <a:solidFill>
              <a:schemeClr val="accent2"/>
            </a:solidFill>
            <a:ln w="9525">
              <a:noFill/>
              <a:round/>
              <a:headEnd/>
              <a:tailEnd/>
            </a:ln>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grpSp>
      <p:pic>
        <p:nvPicPr>
          <p:cNvPr id="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02" y="210790"/>
            <a:ext cx="1745946" cy="1749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262549"/>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95000"/>
      </a:lnSpc>
      <a:spcBef>
        <a:spcPts val="800"/>
      </a:spcBef>
      <a:spcAft>
        <a:spcPts val="600"/>
      </a:spcAft>
      <a:buClr>
        <a:schemeClr val="accent2"/>
      </a:buClr>
      <a:buFont typeface="Wingdings" pitchFamily="2" charset="2"/>
      <a:buChar char="§"/>
      <a:defRPr sz="1400" kern="1200">
        <a:solidFill>
          <a:schemeClr val="tx1"/>
        </a:solidFill>
        <a:latin typeface="+mn-lt"/>
        <a:ea typeface="+mn-ea"/>
        <a:cs typeface="+mn-cs"/>
      </a:defRPr>
    </a:lvl1pPr>
    <a:lvl2pPr marL="33972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2pPr>
    <a:lvl3pPr marL="457200"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3pPr>
    <a:lvl4pPr marL="574675"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4pPr>
    <a:lvl5pPr marL="73977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www.sciam.com/article.cfm?id=how-the-grid-copes-when-nuclear-power-plant-goes-down"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800" dirty="0" err="1" smtClean="0"/>
              <a:t>This</a:t>
            </a:r>
            <a:r>
              <a:rPr lang="pt-BR" sz="1800" baseline="0" dirty="0" smtClean="0"/>
              <a:t> </a:t>
            </a:r>
            <a:r>
              <a:rPr lang="pt-BR" sz="1800" baseline="0" dirty="0" err="1" smtClean="0"/>
              <a:t>is</a:t>
            </a:r>
            <a:r>
              <a:rPr lang="pt-BR" sz="1800" baseline="0" dirty="0" smtClean="0"/>
              <a:t> </a:t>
            </a:r>
            <a:r>
              <a:rPr lang="pt-BR" sz="1800" baseline="0" dirty="0" err="1" smtClean="0"/>
              <a:t>not</a:t>
            </a:r>
            <a:r>
              <a:rPr lang="pt-BR" sz="1800" baseline="0" dirty="0" smtClean="0"/>
              <a:t> a </a:t>
            </a:r>
            <a:r>
              <a:rPr lang="pt-BR" sz="1800" baseline="0" dirty="0" err="1" smtClean="0"/>
              <a:t>technical</a:t>
            </a:r>
            <a:r>
              <a:rPr lang="pt-BR" sz="1800" baseline="0" dirty="0" smtClean="0"/>
              <a:t> </a:t>
            </a:r>
            <a:r>
              <a:rPr lang="pt-BR" sz="1800" baseline="0" dirty="0" err="1" smtClean="0"/>
              <a:t>or</a:t>
            </a:r>
            <a:r>
              <a:rPr lang="pt-BR" sz="1800" baseline="0" dirty="0" smtClean="0"/>
              <a:t> </a:t>
            </a:r>
            <a:r>
              <a:rPr lang="pt-BR" sz="1800" baseline="0" dirty="0" err="1" smtClean="0"/>
              <a:t>Pentaho</a:t>
            </a:r>
            <a:r>
              <a:rPr lang="pt-BR" sz="1800" baseline="0" dirty="0" smtClean="0"/>
              <a:t> </a:t>
            </a:r>
            <a:r>
              <a:rPr lang="pt-BR" sz="1800" baseline="0" dirty="0" err="1" smtClean="0"/>
              <a:t>product</a:t>
            </a:r>
            <a:r>
              <a:rPr lang="pt-BR" sz="1800" baseline="0" dirty="0" smtClean="0"/>
              <a:t> </a:t>
            </a:r>
            <a:r>
              <a:rPr lang="pt-BR" sz="1800" baseline="0" dirty="0" err="1" smtClean="0"/>
              <a:t>presentation</a:t>
            </a:r>
            <a:endParaRPr lang="pt-BR" sz="1800" baseline="0" dirty="0" smtClean="0"/>
          </a:p>
          <a:p>
            <a:r>
              <a:rPr lang="pt-BR" sz="1800" baseline="0" dirty="0" smtClean="0"/>
              <a:t>It </a:t>
            </a:r>
            <a:r>
              <a:rPr lang="pt-BR" sz="1800" baseline="0" dirty="0" err="1" smtClean="0"/>
              <a:t>essentially</a:t>
            </a:r>
            <a:r>
              <a:rPr lang="pt-BR" sz="1800" baseline="0" dirty="0" smtClean="0"/>
              <a:t> covers some Big Data blue </a:t>
            </a:r>
            <a:r>
              <a:rPr lang="pt-BR" sz="1800" baseline="0" dirty="0" err="1" smtClean="0"/>
              <a:t>prints</a:t>
            </a:r>
            <a:r>
              <a:rPr lang="pt-BR" sz="1800" baseline="0" dirty="0" smtClean="0"/>
              <a:t> </a:t>
            </a:r>
            <a:r>
              <a:rPr lang="pt-BR" sz="1800" baseline="0" dirty="0" err="1" smtClean="0"/>
              <a:t>and</a:t>
            </a:r>
            <a:r>
              <a:rPr lang="pt-BR" sz="1800" baseline="0" dirty="0" smtClean="0"/>
              <a:t> </a:t>
            </a:r>
            <a:r>
              <a:rPr lang="pt-BR" sz="1800" baseline="0" dirty="0" err="1" smtClean="0"/>
              <a:t>how</a:t>
            </a:r>
            <a:r>
              <a:rPr lang="pt-BR" sz="1800" baseline="0" dirty="0" smtClean="0"/>
              <a:t> </a:t>
            </a:r>
            <a:r>
              <a:rPr lang="pt-BR" sz="1800" baseline="0" dirty="0" err="1" smtClean="0"/>
              <a:t>Pentaho</a:t>
            </a:r>
            <a:r>
              <a:rPr lang="pt-BR" sz="1800" baseline="0" dirty="0" smtClean="0"/>
              <a:t> </a:t>
            </a:r>
            <a:r>
              <a:rPr lang="pt-BR" sz="1800" baseline="0" dirty="0" err="1" smtClean="0"/>
              <a:t>is</a:t>
            </a:r>
            <a:r>
              <a:rPr lang="pt-BR" sz="1800" baseline="0" dirty="0" smtClean="0"/>
              <a:t> </a:t>
            </a:r>
            <a:r>
              <a:rPr lang="pt-BR" sz="1800" baseline="0" dirty="0" err="1" smtClean="0"/>
              <a:t>helping</a:t>
            </a:r>
            <a:r>
              <a:rPr lang="pt-BR" sz="1800" baseline="0" dirty="0" smtClean="0"/>
              <a:t> </a:t>
            </a:r>
            <a:r>
              <a:rPr lang="pt-BR" sz="1800" baseline="0" dirty="0" err="1" smtClean="0"/>
              <a:t>customers</a:t>
            </a:r>
            <a:r>
              <a:rPr lang="pt-BR" sz="1800" baseline="0" dirty="0" smtClean="0"/>
              <a:t> </a:t>
            </a:r>
            <a:r>
              <a:rPr lang="pt-BR" sz="1800" baseline="0" dirty="0" err="1" smtClean="0"/>
              <a:t>to</a:t>
            </a:r>
            <a:r>
              <a:rPr lang="pt-BR" sz="1800" baseline="0" dirty="0" smtClean="0"/>
              <a:t> </a:t>
            </a:r>
            <a:r>
              <a:rPr lang="pt-BR" sz="1800" baseline="0" dirty="0" err="1" smtClean="0"/>
              <a:t>get</a:t>
            </a:r>
            <a:r>
              <a:rPr lang="pt-BR" sz="1800" baseline="0" dirty="0" smtClean="0"/>
              <a:t> </a:t>
            </a:r>
            <a:r>
              <a:rPr lang="pt-BR" sz="1800" baseline="0" dirty="0" err="1" smtClean="0"/>
              <a:t>value</a:t>
            </a:r>
            <a:r>
              <a:rPr lang="pt-BR" sz="1800" baseline="0" dirty="0" smtClean="0"/>
              <a:t> </a:t>
            </a:r>
            <a:r>
              <a:rPr lang="pt-BR" sz="1800" baseline="0" dirty="0" err="1" smtClean="0"/>
              <a:t>and</a:t>
            </a:r>
            <a:r>
              <a:rPr lang="pt-BR" sz="1800" baseline="0" dirty="0" smtClean="0"/>
              <a:t> insights </a:t>
            </a:r>
            <a:r>
              <a:rPr lang="pt-BR" sz="1800" baseline="0" dirty="0" err="1" smtClean="0"/>
              <a:t>through</a:t>
            </a:r>
            <a:r>
              <a:rPr lang="pt-BR" sz="1800" baseline="0" dirty="0" smtClean="0"/>
              <a:t> Big Data </a:t>
            </a:r>
            <a:r>
              <a:rPr lang="pt-BR" sz="1800" baseline="0" dirty="0" err="1" smtClean="0"/>
              <a:t>architectures</a:t>
            </a:r>
            <a:endParaRPr lang="pt-BR" sz="1800" baseline="0" dirty="0" smtClean="0"/>
          </a:p>
          <a:p>
            <a:endParaRPr lang="pt-BR" baseline="0" dirty="0" smtClean="0"/>
          </a:p>
          <a:p>
            <a:r>
              <a:rPr lang="pt-BR" baseline="0" dirty="0" smtClean="0"/>
              <a:t>ES</a:t>
            </a:r>
            <a:r>
              <a:rPr lang="pt-BR" dirty="0" smtClean="0"/>
              <a:t/>
            </a:r>
            <a:br>
              <a:rPr lang="pt-BR" dirty="0" smtClean="0"/>
            </a:br>
            <a:r>
              <a:rPr lang="pt-BR" sz="1400" b="0" i="0" kern="1200" dirty="0" err="1" smtClean="0">
                <a:solidFill>
                  <a:schemeClr val="tx1"/>
                </a:solidFill>
                <a:effectLst/>
                <a:latin typeface="+mn-lt"/>
                <a:ea typeface="+mn-ea"/>
                <a:cs typeface="+mn-cs"/>
              </a:rPr>
              <a:t>Esto</a:t>
            </a:r>
            <a:r>
              <a:rPr lang="pt-BR" sz="1400" b="0" i="0" kern="1200" dirty="0" smtClean="0">
                <a:solidFill>
                  <a:schemeClr val="tx1"/>
                </a:solidFill>
                <a:effectLst/>
                <a:latin typeface="+mn-lt"/>
                <a:ea typeface="+mn-ea"/>
                <a:cs typeface="+mn-cs"/>
              </a:rPr>
              <a:t> no es una </a:t>
            </a:r>
            <a:r>
              <a:rPr lang="pt-BR" sz="1400" b="0" i="0" kern="1200" dirty="0" err="1" smtClean="0">
                <a:solidFill>
                  <a:schemeClr val="tx1"/>
                </a:solidFill>
                <a:effectLst/>
                <a:latin typeface="+mn-lt"/>
                <a:ea typeface="+mn-ea"/>
                <a:cs typeface="+mn-cs"/>
              </a:rPr>
              <a:t>presentación</a:t>
            </a:r>
            <a:r>
              <a:rPr lang="pt-BR" sz="1400" b="0" i="0" kern="1200" dirty="0" smtClean="0">
                <a:solidFill>
                  <a:schemeClr val="tx1"/>
                </a:solidFill>
                <a:effectLst/>
                <a:latin typeface="+mn-lt"/>
                <a:ea typeface="+mn-ea"/>
                <a:cs typeface="+mn-cs"/>
              </a:rPr>
              <a:t> técnica de </a:t>
            </a:r>
            <a:r>
              <a:rPr lang="pt-BR" sz="1400" b="0" i="0" kern="1200" dirty="0" err="1" smtClean="0">
                <a:solidFill>
                  <a:schemeClr val="tx1"/>
                </a:solidFill>
                <a:effectLst/>
                <a:latin typeface="+mn-lt"/>
                <a:ea typeface="+mn-ea"/>
                <a:cs typeface="+mn-cs"/>
              </a:rPr>
              <a:t>Pentaho</a:t>
            </a:r>
            <a:r>
              <a:rPr lang="pt-BR" sz="1400" b="0" i="0" kern="1200" dirty="0" smtClean="0">
                <a:solidFill>
                  <a:schemeClr val="tx1"/>
                </a:solidFill>
                <a:effectLst/>
                <a:latin typeface="+mn-lt"/>
                <a:ea typeface="+mn-ea"/>
                <a:cs typeface="+mn-cs"/>
              </a:rPr>
              <a:t>. </a:t>
            </a:r>
          </a:p>
          <a:p>
            <a:r>
              <a:rPr lang="pt-BR" sz="1400" b="0" i="0" kern="1200" dirty="0" smtClean="0">
                <a:solidFill>
                  <a:schemeClr val="tx1"/>
                </a:solidFill>
                <a:effectLst/>
                <a:latin typeface="+mn-lt"/>
                <a:ea typeface="+mn-ea"/>
                <a:cs typeface="+mn-cs"/>
              </a:rPr>
              <a:t>Es una</a:t>
            </a:r>
            <a:r>
              <a:rPr lang="pt-BR" sz="1400" b="0" i="0" kern="1200" baseline="0" dirty="0" smtClean="0">
                <a:solidFill>
                  <a:schemeClr val="tx1"/>
                </a:solidFill>
                <a:effectLst/>
                <a:latin typeface="+mn-lt"/>
                <a:ea typeface="+mn-ea"/>
                <a:cs typeface="+mn-cs"/>
              </a:rPr>
              <a:t> </a:t>
            </a:r>
            <a:r>
              <a:rPr lang="pt-BR" sz="1400" b="0" i="0" kern="1200" baseline="0" dirty="0" err="1" smtClean="0">
                <a:solidFill>
                  <a:schemeClr val="tx1"/>
                </a:solidFill>
                <a:effectLst/>
                <a:latin typeface="+mn-lt"/>
                <a:ea typeface="+mn-ea"/>
                <a:cs typeface="+mn-cs"/>
              </a:rPr>
              <a:t>apresentacion</a:t>
            </a:r>
            <a:r>
              <a:rPr lang="pt-BR" sz="1400" b="0" i="0" kern="1200" baseline="0" dirty="0" smtClean="0">
                <a:solidFill>
                  <a:schemeClr val="tx1"/>
                </a:solidFill>
                <a:effectLst/>
                <a:latin typeface="+mn-lt"/>
                <a:ea typeface="+mn-ea"/>
                <a:cs typeface="+mn-cs"/>
              </a:rPr>
              <a:t> </a:t>
            </a:r>
            <a:r>
              <a:rPr lang="pt-BR" sz="1400" b="0" i="0" kern="1200" dirty="0" smtClean="0">
                <a:solidFill>
                  <a:schemeClr val="tx1"/>
                </a:solidFill>
                <a:effectLst/>
                <a:latin typeface="+mn-lt"/>
                <a:ea typeface="+mn-ea"/>
                <a:cs typeface="+mn-cs"/>
              </a:rPr>
              <a:t>sobre </a:t>
            </a:r>
            <a:r>
              <a:rPr lang="pt-BR" sz="1400" b="0" i="0" kern="1200" dirty="0" err="1" smtClean="0">
                <a:solidFill>
                  <a:schemeClr val="tx1"/>
                </a:solidFill>
                <a:effectLst/>
                <a:latin typeface="+mn-lt"/>
                <a:ea typeface="+mn-ea"/>
                <a:cs typeface="+mn-cs"/>
              </a:rPr>
              <a:t>Blueprints</a:t>
            </a:r>
            <a:r>
              <a:rPr lang="pt-BR" sz="1400" b="0" i="0" kern="1200" baseline="0" dirty="0" smtClean="0">
                <a:solidFill>
                  <a:schemeClr val="tx1"/>
                </a:solidFill>
                <a:effectLst/>
                <a:latin typeface="+mn-lt"/>
                <a:ea typeface="+mn-ea"/>
                <a:cs typeface="+mn-cs"/>
              </a:rPr>
              <a:t> de Big Data</a:t>
            </a:r>
            <a:r>
              <a:rPr lang="pt-BR" sz="1400" b="0" i="0" kern="1200" dirty="0" smtClean="0">
                <a:solidFill>
                  <a:schemeClr val="tx1"/>
                </a:solidFill>
                <a:effectLst/>
                <a:latin typeface="+mn-lt"/>
                <a:ea typeface="+mn-ea"/>
                <a:cs typeface="+mn-cs"/>
              </a:rPr>
              <a:t> </a:t>
            </a:r>
            <a:r>
              <a:rPr lang="pt-BR" sz="1400" b="0" i="0" kern="1200" dirty="0" err="1" smtClean="0">
                <a:solidFill>
                  <a:schemeClr val="tx1"/>
                </a:solidFill>
                <a:effectLst/>
                <a:latin typeface="+mn-lt"/>
                <a:ea typeface="+mn-ea"/>
                <a:cs typeface="+mn-cs"/>
              </a:rPr>
              <a:t>y</a:t>
            </a:r>
            <a:r>
              <a:rPr lang="pt-BR" sz="1400" b="0" i="0" kern="1200" dirty="0" smtClean="0">
                <a:solidFill>
                  <a:schemeClr val="tx1"/>
                </a:solidFill>
                <a:effectLst/>
                <a:latin typeface="+mn-lt"/>
                <a:ea typeface="+mn-ea"/>
                <a:cs typeface="+mn-cs"/>
              </a:rPr>
              <a:t> </a:t>
            </a:r>
            <a:r>
              <a:rPr lang="pt-BR" sz="1400" b="0" i="0" kern="1200" dirty="0" err="1" smtClean="0">
                <a:solidFill>
                  <a:schemeClr val="tx1"/>
                </a:solidFill>
                <a:effectLst/>
                <a:latin typeface="+mn-lt"/>
                <a:ea typeface="+mn-ea"/>
                <a:cs typeface="+mn-cs"/>
              </a:rPr>
              <a:t>cómo</a:t>
            </a:r>
            <a:r>
              <a:rPr lang="pt-BR" sz="1400" b="0" i="0" kern="1200" dirty="0" smtClean="0">
                <a:solidFill>
                  <a:schemeClr val="tx1"/>
                </a:solidFill>
                <a:effectLst/>
                <a:latin typeface="+mn-lt"/>
                <a:ea typeface="+mn-ea"/>
                <a:cs typeface="+mn-cs"/>
              </a:rPr>
              <a:t> </a:t>
            </a:r>
            <a:r>
              <a:rPr lang="pt-BR" sz="1400" b="0" i="0" kern="1200" dirty="0" err="1" smtClean="0">
                <a:solidFill>
                  <a:schemeClr val="tx1"/>
                </a:solidFill>
                <a:effectLst/>
                <a:latin typeface="+mn-lt"/>
                <a:ea typeface="+mn-ea"/>
                <a:cs typeface="+mn-cs"/>
              </a:rPr>
              <a:t>Pentaho</a:t>
            </a:r>
            <a:r>
              <a:rPr lang="pt-BR" sz="1400" b="0" i="0" kern="1200" dirty="0" smtClean="0">
                <a:solidFill>
                  <a:schemeClr val="tx1"/>
                </a:solidFill>
                <a:effectLst/>
                <a:latin typeface="+mn-lt"/>
                <a:ea typeface="+mn-ea"/>
                <a:cs typeface="+mn-cs"/>
              </a:rPr>
              <a:t> está </a:t>
            </a:r>
            <a:r>
              <a:rPr lang="pt-BR" sz="1400" b="0" i="0" kern="1200" dirty="0" err="1" smtClean="0">
                <a:solidFill>
                  <a:schemeClr val="tx1"/>
                </a:solidFill>
                <a:effectLst/>
                <a:latin typeface="+mn-lt"/>
                <a:ea typeface="+mn-ea"/>
                <a:cs typeface="+mn-cs"/>
              </a:rPr>
              <a:t>ayudando</a:t>
            </a:r>
            <a:r>
              <a:rPr lang="pt-BR" sz="1400" b="0" i="0" kern="1200" dirty="0" smtClean="0">
                <a:solidFill>
                  <a:schemeClr val="tx1"/>
                </a:solidFill>
                <a:effectLst/>
                <a:latin typeface="+mn-lt"/>
                <a:ea typeface="+mn-ea"/>
                <a:cs typeface="+mn-cs"/>
              </a:rPr>
              <a:t> a </a:t>
            </a:r>
            <a:r>
              <a:rPr lang="pt-BR" sz="1400" b="0" i="0" kern="1200" dirty="0" err="1" smtClean="0">
                <a:solidFill>
                  <a:schemeClr val="tx1"/>
                </a:solidFill>
                <a:effectLst/>
                <a:latin typeface="+mn-lt"/>
                <a:ea typeface="+mn-ea"/>
                <a:cs typeface="+mn-cs"/>
              </a:rPr>
              <a:t>los</a:t>
            </a:r>
            <a:r>
              <a:rPr lang="pt-BR" sz="1400" b="0" i="0" kern="1200" dirty="0" smtClean="0">
                <a:solidFill>
                  <a:schemeClr val="tx1"/>
                </a:solidFill>
                <a:effectLst/>
                <a:latin typeface="+mn-lt"/>
                <a:ea typeface="+mn-ea"/>
                <a:cs typeface="+mn-cs"/>
              </a:rPr>
              <a:t> clientes </a:t>
            </a:r>
            <a:r>
              <a:rPr lang="pt-BR" sz="1400" b="0" i="0" kern="1200" dirty="0" err="1" smtClean="0">
                <a:solidFill>
                  <a:schemeClr val="tx1"/>
                </a:solidFill>
                <a:effectLst/>
                <a:latin typeface="+mn-lt"/>
                <a:ea typeface="+mn-ea"/>
                <a:cs typeface="+mn-cs"/>
              </a:rPr>
              <a:t>obtener</a:t>
            </a:r>
            <a:r>
              <a:rPr lang="pt-BR" sz="1400" b="0" i="0" kern="1200" dirty="0" smtClean="0">
                <a:solidFill>
                  <a:schemeClr val="tx1"/>
                </a:solidFill>
                <a:effectLst/>
                <a:latin typeface="+mn-lt"/>
                <a:ea typeface="+mn-ea"/>
                <a:cs typeface="+mn-cs"/>
              </a:rPr>
              <a:t> valor </a:t>
            </a:r>
            <a:r>
              <a:rPr lang="pt-BR" sz="1400" b="0" i="0" kern="1200" dirty="0" err="1" smtClean="0">
                <a:solidFill>
                  <a:schemeClr val="tx1"/>
                </a:solidFill>
                <a:effectLst/>
                <a:latin typeface="+mn-lt"/>
                <a:ea typeface="+mn-ea"/>
                <a:cs typeface="+mn-cs"/>
              </a:rPr>
              <a:t>y</a:t>
            </a:r>
            <a:r>
              <a:rPr lang="pt-BR" sz="1400" b="0" i="0" kern="1200" dirty="0" smtClean="0">
                <a:solidFill>
                  <a:schemeClr val="tx1"/>
                </a:solidFill>
                <a:effectLst/>
                <a:latin typeface="+mn-lt"/>
                <a:ea typeface="+mn-ea"/>
                <a:cs typeface="+mn-cs"/>
              </a:rPr>
              <a:t> insights a través de </a:t>
            </a:r>
            <a:r>
              <a:rPr lang="pt-BR" sz="1400" b="0" i="0" kern="1200" dirty="0" err="1" smtClean="0">
                <a:solidFill>
                  <a:schemeClr val="tx1"/>
                </a:solidFill>
                <a:effectLst/>
                <a:latin typeface="+mn-lt"/>
                <a:ea typeface="+mn-ea"/>
                <a:cs typeface="+mn-cs"/>
              </a:rPr>
              <a:t>arquitecturas</a:t>
            </a:r>
            <a:r>
              <a:rPr lang="pt-BR" sz="1400" b="0" i="0" kern="1200" dirty="0" smtClean="0">
                <a:solidFill>
                  <a:schemeClr val="tx1"/>
                </a:solidFill>
                <a:effectLst/>
                <a:latin typeface="+mn-lt"/>
                <a:ea typeface="+mn-ea"/>
                <a:cs typeface="+mn-cs"/>
              </a:rPr>
              <a:t> Big Data</a:t>
            </a:r>
            <a:endParaRPr lang="pt-BR" dirty="0"/>
          </a:p>
        </p:txBody>
      </p:sp>
    </p:spTree>
    <p:extLst>
      <p:ext uri="{BB962C8B-B14F-4D97-AF65-F5344CB8AC3E}">
        <p14:creationId xmlns:p14="http://schemas.microsoft.com/office/powerpoint/2010/main" val="98268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the END</a:t>
            </a:r>
            <a:r>
              <a:rPr lang="en-US" baseline="0" dirty="0" smtClean="0"/>
              <a:t> TO END </a:t>
            </a:r>
            <a:r>
              <a:rPr lang="en-US" dirty="0" smtClean="0"/>
              <a:t>landscape leave only a few that can compete:</a:t>
            </a:r>
          </a:p>
          <a:p>
            <a:r>
              <a:rPr lang="en-US" dirty="0" smtClean="0"/>
              <a:t>I mean, Pentaho covers since Data Ingestion, preparation, transformation</a:t>
            </a:r>
            <a:r>
              <a:rPr lang="en-US" baseline="0" dirty="0" smtClean="0"/>
              <a:t>, data enrichment, data mining and data visualization and exploration.</a:t>
            </a:r>
          </a:p>
          <a:p>
            <a:r>
              <a:rPr lang="en-US" baseline="0" dirty="0" smtClean="0"/>
              <a:t>This is very unique position</a:t>
            </a:r>
          </a:p>
          <a:p>
            <a:endParaRPr lang="en-US" baseline="0" dirty="0" smtClean="0"/>
          </a:p>
          <a:p>
            <a:r>
              <a:rPr lang="en-US" baseline="0" dirty="0" smtClean="0"/>
              <a:t>ES</a:t>
            </a:r>
          </a:p>
          <a:p>
            <a:r>
              <a:rPr lang="es-ES" dirty="0" smtClean="0"/>
              <a:t>Con este panorama END TO END sólo unos pocos que pueden competir : </a:t>
            </a:r>
          </a:p>
          <a:p>
            <a:r>
              <a:rPr lang="es-ES" dirty="0" err="1" smtClean="0"/>
              <a:t>Pentaho</a:t>
            </a:r>
            <a:r>
              <a:rPr lang="es-ES" dirty="0" smtClean="0"/>
              <a:t> abarca desde la ingestión de datos , preparación, transformación , enriquecimiento de datos , minería de datos y visualización de datos y la exploración. </a:t>
            </a:r>
          </a:p>
          <a:p>
            <a:r>
              <a:rPr lang="es-ES" dirty="0" smtClean="0"/>
              <a:t>Esta es la posición muy singular</a:t>
            </a:r>
            <a:endParaRPr lang="en-US" dirty="0"/>
          </a:p>
        </p:txBody>
      </p:sp>
    </p:spTree>
    <p:extLst>
      <p:ext uri="{BB962C8B-B14F-4D97-AF65-F5344CB8AC3E}">
        <p14:creationId xmlns:p14="http://schemas.microsoft.com/office/powerpoint/2010/main" val="87286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95000"/>
              </a:lnSpc>
              <a:spcBef>
                <a:spcPts val="800"/>
              </a:spcBef>
              <a:spcAft>
                <a:spcPts val="600"/>
              </a:spcAft>
              <a:buClr>
                <a:schemeClr val="accent2"/>
              </a:buClr>
              <a:buSzTx/>
              <a:buFont typeface="Wingdings" pitchFamily="2" charset="2"/>
              <a:buChar char="§"/>
              <a:tabLst/>
              <a:defRPr/>
            </a:pPr>
            <a:r>
              <a:rPr lang="en-US" dirty="0" smtClean="0">
                <a:latin typeface="Calibri" charset="0"/>
                <a:ea typeface="MS PGothic" charset="0"/>
              </a:rPr>
              <a:t>Companies that take a wait and see attitude with big data will fall behind their competitors with respect to winning, servicing and retaining customers, -CLICK- improving optional effectiveness and reducing costs –CLICK- and growing new streams of revenue through improved customer experience. The big data use cases offer proven methods for creating real value out of big data.</a:t>
            </a:r>
          </a:p>
          <a:p>
            <a:pPr marL="0" indent="0">
              <a:buNone/>
            </a:pPr>
            <a:endParaRPr lang="en-US" dirty="0"/>
          </a:p>
        </p:txBody>
      </p:sp>
    </p:spTree>
    <p:extLst>
      <p:ext uri="{BB962C8B-B14F-4D97-AF65-F5344CB8AC3E}">
        <p14:creationId xmlns:p14="http://schemas.microsoft.com/office/powerpoint/2010/main" val="474721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dirty="0" smtClean="0">
                <a:latin typeface="Calibri" charset="0"/>
                <a:ea typeface="MS PGothic" charset="0"/>
              </a:rPr>
              <a:t>The spectrum of Big Data Use Cases shows where organizations are investing and reaping benefits from Big Data.  Many companies start with data warehouse optimization to reduce costs and improve analytic performance.  The streamlined data refinery is often the next step to achieving greater value.  The customer 360 focuses squarely on winning with customers.  And the Monetize My Data use case helps companies generate new revenue streams and business opportunities from their data.</a:t>
            </a:r>
          </a:p>
          <a:p>
            <a:pPr>
              <a:spcBef>
                <a:spcPct val="0"/>
              </a:spcBef>
            </a:pPr>
            <a:endParaRPr lang="en-US" dirty="0" smtClean="0">
              <a:latin typeface="Calibri" charset="0"/>
              <a:ea typeface="MS PGothic" charset="0"/>
            </a:endParaRPr>
          </a:p>
          <a:p>
            <a:pPr>
              <a:spcBef>
                <a:spcPct val="0"/>
              </a:spcBef>
            </a:pPr>
            <a:r>
              <a:rPr lang="en-US" b="1" u="sng" dirty="0" smtClean="0">
                <a:latin typeface="Calibri" charset="0"/>
                <a:ea typeface="MS PGothic" charset="0"/>
              </a:rPr>
              <a:t>NOTES ON CUSTOMER EXAMPLES</a:t>
            </a:r>
          </a:p>
          <a:p>
            <a:pPr>
              <a:spcBef>
                <a:spcPct val="0"/>
              </a:spcBef>
            </a:pPr>
            <a:endParaRPr lang="en-US" b="1" u="sng" dirty="0" smtClean="0">
              <a:latin typeface="Calibri" charset="0"/>
              <a:ea typeface="MS PGothic" charset="0"/>
            </a:endParaRPr>
          </a:p>
          <a:p>
            <a:pPr>
              <a:spcBef>
                <a:spcPct val="0"/>
              </a:spcBef>
            </a:pPr>
            <a:r>
              <a:rPr lang="en-US" b="0" u="sng" dirty="0" err="1" smtClean="0">
                <a:latin typeface="Calibri" charset="0"/>
                <a:ea typeface="MS PGothic" charset="0"/>
              </a:rPr>
              <a:t>NetApp</a:t>
            </a:r>
            <a:r>
              <a:rPr lang="en-US" b="0" u="none" dirty="0" smtClean="0">
                <a:latin typeface="Calibri" charset="0"/>
                <a:ea typeface="MS PGothic" charset="0"/>
              </a:rPr>
              <a:t>:</a:t>
            </a:r>
            <a:r>
              <a:rPr lang="en-US" b="0" u="none" baseline="0" dirty="0" smtClean="0">
                <a:latin typeface="Calibri" charset="0"/>
                <a:ea typeface="MS PGothic" charset="0"/>
              </a:rPr>
              <a:t> Was not able to meet SLAs on it hardware performance because its device monitoring infrastructure was too slow, and too expensive to scale out. By switching to a </a:t>
            </a:r>
            <a:r>
              <a:rPr lang="en-US" b="0" u="none" baseline="0" dirty="0" err="1" smtClean="0">
                <a:latin typeface="Calibri" charset="0"/>
                <a:ea typeface="MS PGothic" charset="0"/>
              </a:rPr>
              <a:t>Hadoop</a:t>
            </a:r>
            <a:r>
              <a:rPr lang="en-US" b="0" u="none" baseline="0" dirty="0" smtClean="0">
                <a:latin typeface="Calibri" charset="0"/>
                <a:ea typeface="MS PGothic" charset="0"/>
              </a:rPr>
              <a:t> environment and leveraging Pentaho DI, </a:t>
            </a:r>
            <a:r>
              <a:rPr lang="en-US" b="0" u="none" baseline="0" dirty="0" err="1" smtClean="0">
                <a:latin typeface="Calibri" charset="0"/>
                <a:ea typeface="MS PGothic" charset="0"/>
              </a:rPr>
              <a:t>NetApp</a:t>
            </a:r>
            <a:r>
              <a:rPr lang="en-US" b="0" u="none" baseline="0" dirty="0" smtClean="0">
                <a:latin typeface="Calibri" charset="0"/>
                <a:ea typeface="MS PGothic" charset="0"/>
              </a:rPr>
              <a:t> was able to save $15M in its first year as a customer</a:t>
            </a:r>
          </a:p>
          <a:p>
            <a:pPr>
              <a:spcBef>
                <a:spcPct val="0"/>
              </a:spcBef>
            </a:pPr>
            <a:r>
              <a:rPr lang="en-US" b="0" u="sng" baseline="0" dirty="0" smtClean="0">
                <a:latin typeface="Calibri" charset="0"/>
                <a:ea typeface="MS PGothic" charset="0"/>
              </a:rPr>
              <a:t>Ruckus Wireless:</a:t>
            </a:r>
            <a:r>
              <a:rPr lang="en-US" b="0" u="none" baseline="0" dirty="0" smtClean="0">
                <a:latin typeface="Calibri" charset="0"/>
                <a:ea typeface="MS PGothic" charset="0"/>
              </a:rPr>
              <a:t> First, optimized its DW by ingesting large volumes of semi-structured </a:t>
            </a:r>
            <a:r>
              <a:rPr lang="en-US" b="0" u="none" baseline="0" dirty="0" err="1" smtClean="0">
                <a:latin typeface="Calibri" charset="0"/>
                <a:ea typeface="MS PGothic" charset="0"/>
              </a:rPr>
              <a:t>WiFi</a:t>
            </a:r>
            <a:r>
              <a:rPr lang="en-US" b="0" u="none" baseline="0" dirty="0" smtClean="0">
                <a:latin typeface="Calibri" charset="0"/>
                <a:ea typeface="MS PGothic" charset="0"/>
              </a:rPr>
              <a:t> machine data to analyze. However, Ruckus wanted to pass on their analytics insights in a self-service manor through a custom embedded dashboard made with </a:t>
            </a:r>
            <a:r>
              <a:rPr lang="en-US" b="0" u="none" baseline="0" dirty="0" err="1" smtClean="0">
                <a:latin typeface="Calibri" charset="0"/>
                <a:ea typeface="MS PGothic" charset="0"/>
              </a:rPr>
              <a:t>C+Tools</a:t>
            </a:r>
            <a:r>
              <a:rPr lang="en-US" b="0" u="none" baseline="0" dirty="0" smtClean="0">
                <a:latin typeface="Calibri" charset="0"/>
                <a:ea typeface="MS PGothic" charset="0"/>
              </a:rPr>
              <a:t>. This requires Ruckus to govern and publish relevant data cubes to its customers, who’s data is streamlined to them in a multi-</a:t>
            </a:r>
            <a:r>
              <a:rPr lang="en-US" b="0" u="none" baseline="0" dirty="0" err="1" smtClean="0">
                <a:latin typeface="Calibri" charset="0"/>
                <a:ea typeface="MS PGothic" charset="0"/>
              </a:rPr>
              <a:t>tennant</a:t>
            </a:r>
            <a:r>
              <a:rPr lang="en-US" b="0" u="none" baseline="0" dirty="0" smtClean="0">
                <a:latin typeface="Calibri" charset="0"/>
                <a:ea typeface="MS PGothic" charset="0"/>
              </a:rPr>
              <a:t> environment, ensuring data integrity and security.</a:t>
            </a:r>
          </a:p>
          <a:p>
            <a:pPr>
              <a:spcBef>
                <a:spcPct val="0"/>
              </a:spcBef>
            </a:pPr>
            <a:r>
              <a:rPr lang="en-US" b="0" u="none" baseline="0" dirty="0" err="1" smtClean="0">
                <a:latin typeface="Calibri" charset="0"/>
                <a:ea typeface="MS PGothic" charset="0"/>
              </a:rPr>
              <a:t>RichRelevance</a:t>
            </a:r>
            <a:r>
              <a:rPr lang="en-US" b="0" u="none" baseline="0" dirty="0" smtClean="0">
                <a:latin typeface="Calibri" charset="0"/>
                <a:ea typeface="MS PGothic" charset="0"/>
              </a:rPr>
              <a:t>: {</a:t>
            </a:r>
            <a:r>
              <a:rPr lang="en-US" b="0" u="none" baseline="0" dirty="0" err="1" smtClean="0">
                <a:latin typeface="Calibri" charset="0"/>
                <a:ea typeface="MS PGothic" charset="0"/>
              </a:rPr>
              <a:t>rr</a:t>
            </a:r>
            <a:r>
              <a:rPr lang="en-US" b="0" u="none" baseline="0" dirty="0" smtClean="0">
                <a:latin typeface="Calibri" charset="0"/>
                <a:ea typeface="MS PGothic" charset="0"/>
              </a:rPr>
              <a:t>} is creating a personalized </a:t>
            </a:r>
            <a:r>
              <a:rPr lang="en-US" b="0" u="none" baseline="0" dirty="0" err="1" smtClean="0">
                <a:latin typeface="Calibri" charset="0"/>
                <a:ea typeface="MS PGothic" charset="0"/>
              </a:rPr>
              <a:t>ominchannel</a:t>
            </a:r>
            <a:r>
              <a:rPr lang="en-US" b="0" u="none" baseline="0" dirty="0" smtClean="0">
                <a:latin typeface="Calibri" charset="0"/>
                <a:ea typeface="MS PGothic" charset="0"/>
              </a:rPr>
              <a:t> experience, by blending data from stores, loyalty programs, retail product catalogs and semi-structured internet log files. Not only does {</a:t>
            </a:r>
            <a:r>
              <a:rPr lang="en-US" b="0" u="none" baseline="0" dirty="0" err="1" smtClean="0">
                <a:latin typeface="Calibri" charset="0"/>
                <a:ea typeface="MS PGothic" charset="0"/>
              </a:rPr>
              <a:t>rr</a:t>
            </a:r>
            <a:r>
              <a:rPr lang="en-US" b="0" u="none" baseline="0" dirty="0" smtClean="0">
                <a:latin typeface="Calibri" charset="0"/>
                <a:ea typeface="MS PGothic" charset="0"/>
              </a:rPr>
              <a:t>} share their analytic insights to their users to enhance their view of their customers, {</a:t>
            </a:r>
            <a:r>
              <a:rPr lang="en-US" b="0" u="none" baseline="0" dirty="0" err="1" smtClean="0">
                <a:latin typeface="Calibri" charset="0"/>
                <a:ea typeface="MS PGothic" charset="0"/>
              </a:rPr>
              <a:t>rr</a:t>
            </a:r>
            <a:r>
              <a:rPr lang="en-US" b="0" u="none" baseline="0" dirty="0" smtClean="0">
                <a:latin typeface="Calibri" charset="0"/>
                <a:ea typeface="MS PGothic" charset="0"/>
              </a:rPr>
              <a:t>} seamlessly recommends product through proprietary predictive algorithms that leverage data from their 2PB data warehouse, uploading content to websites in less than 65ms</a:t>
            </a:r>
          </a:p>
          <a:p>
            <a:pPr>
              <a:spcBef>
                <a:spcPct val="0"/>
              </a:spcBef>
            </a:pPr>
            <a:r>
              <a:rPr lang="en-US" b="0" u="sng" baseline="0" dirty="0" smtClean="0">
                <a:latin typeface="Calibri" charset="0"/>
                <a:ea typeface="MS PGothic" charset="0"/>
              </a:rPr>
              <a:t>Halliburton</a:t>
            </a:r>
            <a:r>
              <a:rPr lang="en-US" b="0" u="none" baseline="0" dirty="0" smtClean="0">
                <a:latin typeface="Calibri" charset="0"/>
                <a:ea typeface="MS PGothic" charset="0"/>
              </a:rPr>
              <a:t>: Landmark is a subsidy of Halliburton that creates software for the Oil and Gas Sector. They extract GIS, machine data, operational data and logistics data into a </a:t>
            </a:r>
            <a:r>
              <a:rPr lang="en-US" b="0" u="none" baseline="0" dirty="0" err="1" smtClean="0">
                <a:latin typeface="Calibri" charset="0"/>
                <a:ea typeface="MS PGothic" charset="0"/>
              </a:rPr>
              <a:t>Hadoop</a:t>
            </a:r>
            <a:r>
              <a:rPr lang="en-US" b="0" u="none" baseline="0" dirty="0" smtClean="0">
                <a:latin typeface="Calibri" charset="0"/>
                <a:ea typeface="MS PGothic" charset="0"/>
              </a:rPr>
              <a:t> environment and present these streams of data to their customers through applications with Pentaho embedded within. Landmark has created 12 applications all leveraging Pentaho, in a customize UI, that allows them to monetize data relative to well performance, drill performance, and well management amongst others which also help their end customers improve safety, and maximize revenue.</a:t>
            </a:r>
            <a:endParaRPr lang="en-US" b="0" u="none" dirty="0" smtClean="0">
              <a:latin typeface="Calibri" charset="0"/>
              <a:ea typeface="MS PGothic" charset="0"/>
            </a:endParaRPr>
          </a:p>
          <a:p>
            <a:pPr marL="0" indent="0">
              <a:buNone/>
            </a:pPr>
            <a:endParaRPr lang="en-US" dirty="0"/>
          </a:p>
        </p:txBody>
      </p:sp>
    </p:spTree>
    <p:extLst>
      <p:ext uri="{BB962C8B-B14F-4D97-AF65-F5344CB8AC3E}">
        <p14:creationId xmlns:p14="http://schemas.microsoft.com/office/powerpoint/2010/main" val="566441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 Million New Cyber Threats per Day quote</a:t>
            </a:r>
            <a:r>
              <a:rPr lang="en-US" baseline="0" dirty="0"/>
              <a:t> - http://money.cnn.com/2015/04/14/technology/security/cyber-attack-hacks-security/</a:t>
            </a:r>
          </a:p>
          <a:p>
            <a:r>
              <a:rPr lang="en-US" dirty="0"/>
              <a:t>http://www.economist.com/news/business/21677639-business-protecting-against-computer-hacking-booming-cost-immaturity</a:t>
            </a:r>
          </a:p>
          <a:p>
            <a:r>
              <a:rPr lang="en-US" dirty="0"/>
              <a:t>https://securityintelligence.com/ciso-forum-2016-what-is-keeping-cisos-awake-at-night/</a:t>
            </a:r>
          </a:p>
          <a:p>
            <a:r>
              <a:rPr lang="en-US" dirty="0"/>
              <a:t>http://www-01.ibm.com/common/ssi/cgi-bin/ssialias?subtype=WH&amp;infotype=SA&amp;htmlfid=SEW03133USEN&amp;attachment=SEW03133USEN.PDF</a:t>
            </a:r>
          </a:p>
          <a:p>
            <a:endParaRPr lang="en-US" dirty="0"/>
          </a:p>
          <a:p>
            <a:endParaRPr lang="en-US" dirty="0"/>
          </a:p>
        </p:txBody>
      </p:sp>
    </p:spTree>
    <p:extLst>
      <p:ext uri="{BB962C8B-B14F-4D97-AF65-F5344CB8AC3E}">
        <p14:creationId xmlns:p14="http://schemas.microsoft.com/office/powerpoint/2010/main" val="138488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Ecommerce is a $3 Trillion Dollar market and Cyber Security can take 15% to 20% of it. http://www.telegraph.co.uk/technology/internet-security/10886640/Cyber-crime-costs-global-economy-445-bn-annually.html</a:t>
            </a:r>
          </a:p>
          <a:p>
            <a:r>
              <a:rPr lang="en-US" baseline="0" dirty="0"/>
              <a:t>Sony </a:t>
            </a:r>
            <a:r>
              <a:rPr lang="en-US" baseline="0" dirty="0" err="1"/>
              <a:t>Playstation</a:t>
            </a:r>
            <a:r>
              <a:rPr lang="en-US" baseline="0" dirty="0"/>
              <a:t> network shutdown by </a:t>
            </a:r>
            <a:r>
              <a:rPr lang="en-US" sz="1400" b="0" i="0" kern="1200" dirty="0" err="1">
                <a:solidFill>
                  <a:schemeClr val="tx1"/>
                </a:solidFill>
                <a:effectLst/>
                <a:latin typeface="+mn-lt"/>
                <a:ea typeface="+mn-ea"/>
                <a:cs typeface="+mn-cs"/>
              </a:rPr>
              <a:t>LulzSec</a:t>
            </a:r>
            <a:r>
              <a:rPr lang="en-US" sz="1400" b="0" i="0" kern="1200" dirty="0">
                <a:solidFill>
                  <a:schemeClr val="tx1"/>
                </a:solidFill>
                <a:effectLst/>
                <a:latin typeface="+mn-lt"/>
                <a:ea typeface="+mn-ea"/>
                <a:cs typeface="+mn-cs"/>
              </a:rPr>
              <a:t>.   Revenue</a:t>
            </a:r>
            <a:r>
              <a:rPr lang="en-US" sz="1400" b="0" i="0" kern="1200" baseline="0" dirty="0">
                <a:solidFill>
                  <a:schemeClr val="tx1"/>
                </a:solidFill>
                <a:effectLst/>
                <a:latin typeface="+mn-lt"/>
                <a:ea typeface="+mn-ea"/>
                <a:cs typeface="+mn-cs"/>
              </a:rPr>
              <a:t> Loss $171 Million (2011)</a:t>
            </a:r>
          </a:p>
          <a:p>
            <a:r>
              <a:rPr lang="en-US" sz="1400" b="0" i="0" kern="1200" baseline="0" dirty="0">
                <a:solidFill>
                  <a:schemeClr val="tx1"/>
                </a:solidFill>
                <a:effectLst/>
                <a:latin typeface="+mn-lt"/>
                <a:ea typeface="+mn-ea"/>
                <a:cs typeface="+mn-cs"/>
              </a:rPr>
              <a:t>Citigroup – Hacker </a:t>
            </a:r>
            <a:r>
              <a:rPr lang="en-US" sz="1400" b="0" i="0" kern="1200" dirty="0">
                <a:solidFill>
                  <a:schemeClr val="tx1"/>
                </a:solidFill>
                <a:effectLst/>
                <a:latin typeface="+mn-lt"/>
                <a:ea typeface="+mn-ea"/>
                <a:cs typeface="+mn-cs"/>
              </a:rPr>
              <a:t>exploited a basic online vulnerability and stole account information from 200,000 clients. Because of the hacking, Citigroup said it lost $2.7 million. </a:t>
            </a:r>
          </a:p>
          <a:p>
            <a:r>
              <a:rPr lang="en-US" sz="1400" b="0" i="0" kern="1200" baseline="0" dirty="0">
                <a:solidFill>
                  <a:schemeClr val="tx1"/>
                </a:solidFill>
                <a:effectLst/>
                <a:latin typeface="+mn-lt"/>
                <a:ea typeface="+mn-ea"/>
                <a:cs typeface="+mn-cs"/>
              </a:rPr>
              <a:t>Hacker breached into Target’s network and took </a:t>
            </a:r>
            <a:r>
              <a:rPr lang="en-US" sz="1400" b="0" i="0" kern="1200" baseline="0">
                <a:solidFill>
                  <a:schemeClr val="tx1"/>
                </a:solidFill>
                <a:effectLst/>
                <a:latin typeface="+mn-lt"/>
                <a:ea typeface="+mn-ea"/>
                <a:cs typeface="+mn-cs"/>
              </a:rPr>
              <a:t>payment cards, a lost of </a:t>
            </a:r>
            <a:r>
              <a:rPr lang="en-US" sz="1400" b="0" i="0" kern="1200" baseline="0" dirty="0">
                <a:solidFill>
                  <a:schemeClr val="tx1"/>
                </a:solidFill>
                <a:effectLst/>
                <a:latin typeface="+mn-lt"/>
                <a:ea typeface="+mn-ea"/>
                <a:cs typeface="+mn-cs"/>
              </a:rPr>
              <a:t>$141 Million.</a:t>
            </a:r>
            <a:endParaRPr lang="en-US" baseline="0" dirty="0"/>
          </a:p>
          <a:p>
            <a:endParaRPr lang="en-US" dirty="0"/>
          </a:p>
        </p:txBody>
      </p:sp>
    </p:spTree>
    <p:extLst>
      <p:ext uri="{BB962C8B-B14F-4D97-AF65-F5344CB8AC3E}">
        <p14:creationId xmlns:p14="http://schemas.microsoft.com/office/powerpoint/2010/main" val="77556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Security</a:t>
            </a:r>
            <a:endParaRPr lang="en-US" dirty="0"/>
          </a:p>
          <a:p>
            <a:r>
              <a:rPr lang="en-US" dirty="0"/>
              <a:t>http://enterprise-encryption.vormetric.com/rs/480-LWA-970/images/Vormetric_2016_Data_Threat_Report_Global_WEB.pdf</a:t>
            </a:r>
          </a:p>
          <a:p>
            <a:r>
              <a:rPr lang="en-US" dirty="0"/>
              <a:t>Next</a:t>
            </a:r>
            <a:r>
              <a:rPr lang="en-US" baseline="0" dirty="0"/>
              <a:t> slide will explain complexity in detail</a:t>
            </a:r>
            <a:endParaRPr lang="en-US" dirty="0"/>
          </a:p>
          <a:p>
            <a:endParaRPr lang="en-US" dirty="0"/>
          </a:p>
        </p:txBody>
      </p:sp>
    </p:spTree>
    <p:extLst>
      <p:ext uri="{BB962C8B-B14F-4D97-AF65-F5344CB8AC3E}">
        <p14:creationId xmlns:p14="http://schemas.microsoft.com/office/powerpoint/2010/main" val="1576354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adoption</a:t>
            </a:r>
            <a:r>
              <a:rPr lang="en-US" baseline="0" dirty="0"/>
              <a:t> of Mobile, Cloud, Big Data and IOT, Cyber attacks can happen at any point of a company’s digital transformation.  Vendors offering multiple point tools to solve a specific problem but doesn’t necessarily solves it holistically.</a:t>
            </a:r>
          </a:p>
          <a:p>
            <a:r>
              <a:rPr lang="en-US" baseline="0" dirty="0"/>
              <a:t>Building a foundation of Cyber Security solution requires more resources to deploy, operate and maintain but Cyber Teams are often under budget and tasked to do more for less.</a:t>
            </a:r>
          </a:p>
          <a:p>
            <a:r>
              <a:rPr lang="en-US" baseline="0" dirty="0"/>
              <a:t>Data Security Products are complex to deploy and use.   A shortage of skilled security experts in the market making it difficult to hold a network fence against cyber intrusion 24/7.</a:t>
            </a:r>
          </a:p>
          <a:p>
            <a:r>
              <a:rPr lang="en-US" baseline="0" dirty="0"/>
              <a:t>Today’s threats may not be the same tomorrow, therefore, companies need advanced analytics to identify behavioral patterns that leads to predicting cyber attacks.</a:t>
            </a:r>
            <a:endParaRPr lang="en-US" dirty="0"/>
          </a:p>
        </p:txBody>
      </p:sp>
    </p:spTree>
    <p:extLst>
      <p:ext uri="{BB962C8B-B14F-4D97-AF65-F5344CB8AC3E}">
        <p14:creationId xmlns:p14="http://schemas.microsoft.com/office/powerpoint/2010/main" val="281571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a:t>
            </a:r>
            <a:r>
              <a:rPr lang="en-US" baseline="0" dirty="0"/>
              <a:t> is an accounting record of what happened in a machine or an application through time.    It’s one of the better data to analyze cyber intrusion.  </a:t>
            </a:r>
          </a:p>
          <a:p>
            <a:r>
              <a:rPr lang="en-US" baseline="0" dirty="0"/>
              <a:t>Log is a Big Data problem due to the diversity and volume of logs can be recorded in a day.   A machine can record a log per minute and can generate 1,440 logs per day.   But most company would analyze more than 1 type of log.  Sometime 3 applications of logs need to be monitored and that translates to over 4K logs per day.</a:t>
            </a:r>
          </a:p>
          <a:p>
            <a:r>
              <a:rPr lang="en-US" baseline="0" dirty="0"/>
              <a:t>When the Big Data problem stems from analyzing thousands of PC, thousands of mobile devices and even thousands of machines from 5 different data centers, the volume of logs can be generated from hundreds of millions per day to billions of logs if it takes 205 days to detect cyber intrusion.</a:t>
            </a:r>
          </a:p>
          <a:p>
            <a:endParaRPr lang="en-US" dirty="0"/>
          </a:p>
        </p:txBody>
      </p:sp>
    </p:spTree>
    <p:extLst>
      <p:ext uri="{BB962C8B-B14F-4D97-AF65-F5344CB8AC3E}">
        <p14:creationId xmlns:p14="http://schemas.microsoft.com/office/powerpoint/2010/main" val="14401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is Semi-Structure</a:t>
            </a:r>
            <a:r>
              <a:rPr lang="en-US" baseline="0" dirty="0"/>
              <a:t> because the structure part is only time-stamp, IP address, standards for vlog.  But most of it is unstructured.   This explains why the unstructured part is growing.</a:t>
            </a:r>
            <a:endParaRPr lang="en-US" dirty="0"/>
          </a:p>
          <a:p>
            <a:endParaRPr lang="en-US" dirty="0"/>
          </a:p>
          <a:p>
            <a:r>
              <a:rPr lang="en-US" dirty="0"/>
              <a:t>Most Unstructured Data are:</a:t>
            </a:r>
          </a:p>
          <a:p>
            <a:pPr lvl="1"/>
            <a:r>
              <a:rPr lang="en-US" dirty="0"/>
              <a:t>Social Media Data with Personal Credit Card Information</a:t>
            </a:r>
          </a:p>
          <a:p>
            <a:pPr lvl="1"/>
            <a:r>
              <a:rPr lang="en-US" dirty="0"/>
              <a:t>Geo-Location (semi-structured and unstructured)</a:t>
            </a:r>
            <a:r>
              <a:rPr lang="en-US" baseline="0" dirty="0"/>
              <a:t> – where is the credit card been used</a:t>
            </a:r>
          </a:p>
          <a:p>
            <a:pPr lvl="1"/>
            <a:r>
              <a:rPr lang="en-US" baseline="0" dirty="0"/>
              <a:t>Emails with attachments and links to bad list of URLs</a:t>
            </a:r>
          </a:p>
          <a:p>
            <a:pPr marL="174625" lvl="1" indent="0">
              <a:buNone/>
            </a:pPr>
            <a:endParaRPr lang="en-US" baseline="0" dirty="0"/>
          </a:p>
          <a:p>
            <a:pPr lvl="1"/>
            <a:endParaRPr lang="en-US" dirty="0"/>
          </a:p>
          <a:p>
            <a:endParaRPr lang="en-US" dirty="0"/>
          </a:p>
        </p:txBody>
      </p:sp>
    </p:spTree>
    <p:extLst>
      <p:ext uri="{BB962C8B-B14F-4D97-AF65-F5344CB8AC3E}">
        <p14:creationId xmlns:p14="http://schemas.microsoft.com/office/powerpoint/2010/main" val="1771172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a:t>
            </a:r>
            <a:r>
              <a:rPr lang="en-US" baseline="0" dirty="0"/>
              <a:t> focus on network logs and not other logs.  </a:t>
            </a:r>
          </a:p>
          <a:p>
            <a:r>
              <a:rPr lang="en-US" baseline="0" dirty="0"/>
              <a:t>Don’t handle semi-structured and unstructured data</a:t>
            </a:r>
            <a:endParaRPr lang="en-US" dirty="0"/>
          </a:p>
        </p:txBody>
      </p:sp>
    </p:spTree>
    <p:extLst>
      <p:ext uri="{BB962C8B-B14F-4D97-AF65-F5344CB8AC3E}">
        <p14:creationId xmlns:p14="http://schemas.microsoft.com/office/powerpoint/2010/main" val="116001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352829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Clr>
                <a:schemeClr val="accent5"/>
              </a:buClr>
              <a:buFont typeface="Wingdings" panose="05000000000000000000" pitchFamily="2" charset="2"/>
              <a:buChar char="§"/>
            </a:pPr>
            <a:r>
              <a:rPr lang="en-US" dirty="0"/>
              <a:t>Ne</a:t>
            </a:r>
            <a:r>
              <a:rPr lang="en-US" sz="1800" dirty="0"/>
              <a:t>xt gen cyber security systems – Logs, structured, unstructured semi-structured data from internal and external sources</a:t>
            </a:r>
          </a:p>
          <a:p>
            <a:pPr marL="174625" lvl="1" indent="0">
              <a:buClr>
                <a:schemeClr val="accent5"/>
              </a:buClr>
              <a:buFont typeface="Wingdings" panose="05000000000000000000" pitchFamily="2" charset="2"/>
              <a:buNone/>
            </a:pPr>
            <a:endParaRPr lang="en-US" sz="1800" dirty="0"/>
          </a:p>
          <a:p>
            <a:pPr lvl="1">
              <a:buClr>
                <a:schemeClr val="accent5"/>
              </a:buClr>
              <a:buFont typeface="Wingdings" panose="05000000000000000000" pitchFamily="2" charset="2"/>
              <a:buChar char="§"/>
            </a:pPr>
            <a:endParaRPr lang="en-US" sz="1800" dirty="0"/>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dirty="0"/>
              <a:t>Ability to scale to petabytes</a:t>
            </a:r>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b="1" i="1" dirty="0"/>
              <a:t>Blend</a:t>
            </a:r>
            <a:r>
              <a:rPr lang="en-US" sz="1800" dirty="0"/>
              <a:t> all data sources </a:t>
            </a:r>
            <a:r>
              <a:rPr lang="en-US" sz="1800" b="1" i="1" dirty="0"/>
              <a:t>at scale </a:t>
            </a:r>
            <a:r>
              <a:rPr lang="en-US" sz="1800" dirty="0"/>
              <a:t>and making it ready for correlation across desperate sources.</a:t>
            </a:r>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dirty="0"/>
              <a:t>Ability to setup automated alerts </a:t>
            </a:r>
          </a:p>
          <a:p>
            <a:pPr lvl="1">
              <a:buClr>
                <a:schemeClr val="accent5"/>
              </a:buClr>
              <a:buFont typeface="Wingdings" panose="05000000000000000000" pitchFamily="2" charset="2"/>
              <a:buChar char="§"/>
            </a:pPr>
            <a:endParaRPr lang="en-US" sz="1800" dirty="0"/>
          </a:p>
          <a:p>
            <a:pPr marL="0" indent="0">
              <a:buNone/>
            </a:pPr>
            <a:endParaRPr lang="en-US" dirty="0"/>
          </a:p>
        </p:txBody>
      </p:sp>
    </p:spTree>
    <p:extLst>
      <p:ext uri="{BB962C8B-B14F-4D97-AF65-F5344CB8AC3E}">
        <p14:creationId xmlns:p14="http://schemas.microsoft.com/office/powerpoint/2010/main" val="1423786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7829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baseline="0" dirty="0">
                <a:latin typeface="Calibri" charset="0"/>
              </a:rPr>
              <a:t>Pentaho automatic Meta Data Injection and support MapReduce allow customer to leverage the data lake using Hadoop or </a:t>
            </a:r>
            <a:r>
              <a:rPr lang="en-US" baseline="0" dirty="0" err="1">
                <a:latin typeface="Calibri" charset="0"/>
              </a:rPr>
              <a:t>NoSql</a:t>
            </a:r>
            <a:r>
              <a:rPr lang="en-US" baseline="0" dirty="0">
                <a:latin typeface="Calibri" charset="0"/>
              </a:rPr>
              <a:t>.  The parsing and meta data management is the hardest part of data lake process and Pentaho can automate this process for you</a:t>
            </a:r>
          </a:p>
          <a:p>
            <a:endParaRPr lang="en-US" baseline="0" dirty="0">
              <a:latin typeface="Calibri" charset="0"/>
            </a:endParaRPr>
          </a:p>
          <a:p>
            <a:r>
              <a:rPr lang="en-US" baseline="0" dirty="0">
                <a:latin typeface="Calibri" charset="0"/>
              </a:rPr>
              <a:t>In addition to bringing data to the data lake.   It’s also important to take advantage of Advanced Analytics in the process by integrating algorithms in Hadoop to help detect cyber intrusions and potential threats</a:t>
            </a:r>
          </a:p>
          <a:p>
            <a:endParaRPr lang="en-US" baseline="0" dirty="0">
              <a:latin typeface="Calibri" charset="0"/>
            </a:endParaRPr>
          </a:p>
          <a:p>
            <a:r>
              <a:rPr lang="en-US" baseline="0" dirty="0">
                <a:latin typeface="Calibri" charset="0"/>
              </a:rPr>
              <a:t>We can also blend data from SIEM, HCM and External </a:t>
            </a:r>
            <a:r>
              <a:rPr lang="en-US" baseline="0" dirty="0" err="1">
                <a:latin typeface="Calibri" charset="0"/>
              </a:rPr>
              <a:t>Watchlist</a:t>
            </a:r>
            <a:r>
              <a:rPr lang="en-US" baseline="0" dirty="0">
                <a:latin typeface="Calibri" charset="0"/>
              </a:rPr>
              <a:t> for Cyber Security 360 view.</a:t>
            </a:r>
          </a:p>
        </p:txBody>
      </p:sp>
      <p:sp>
        <p:nvSpPr>
          <p:cNvPr id="54276"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MS PGothic" pitchFamily="34" charset="-128"/>
              </a:defRPr>
            </a:lvl1pPr>
            <a:lvl2pPr marL="742950" indent="-285750" eaLnBrk="0" hangingPunct="0">
              <a:spcBef>
                <a:spcPct val="30000"/>
              </a:spcBef>
              <a:defRPr sz="1200">
                <a:solidFill>
                  <a:schemeClr val="tx1"/>
                </a:solidFill>
                <a:latin typeface="Calibri" pitchFamily="34" charset="0"/>
                <a:ea typeface="MS PGothic" pitchFamily="34" charset="-128"/>
              </a:defRPr>
            </a:lvl2pPr>
            <a:lvl3pPr marL="1143000" indent="-228600" eaLnBrk="0" hangingPunct="0">
              <a:spcBef>
                <a:spcPct val="30000"/>
              </a:spcBef>
              <a:defRPr sz="1200">
                <a:solidFill>
                  <a:schemeClr val="tx1"/>
                </a:solidFill>
                <a:latin typeface="Calibri" pitchFamily="34" charset="0"/>
                <a:ea typeface="MS PGothic" pitchFamily="34" charset="-128"/>
              </a:defRPr>
            </a:lvl3pPr>
            <a:lvl4pPr marL="1600200" indent="-228600" eaLnBrk="0" hangingPunct="0">
              <a:spcBef>
                <a:spcPct val="30000"/>
              </a:spcBef>
              <a:defRPr sz="1200">
                <a:solidFill>
                  <a:schemeClr val="tx1"/>
                </a:solidFill>
                <a:latin typeface="Calibri" pitchFamily="34" charset="0"/>
                <a:ea typeface="MS PGothic" pitchFamily="34" charset="-128"/>
              </a:defRPr>
            </a:lvl4pPr>
            <a:lvl5pPr marL="2057400" indent="-228600" eaLnBrk="0" hangingPunct="0">
              <a:spcBef>
                <a:spcPct val="30000"/>
              </a:spcBef>
              <a:defRPr sz="1200">
                <a:solidFill>
                  <a:schemeClr val="tx1"/>
                </a:solidFill>
                <a:latin typeface="Calibri" pitchFamily="34" charset="0"/>
                <a:ea typeface="MS PGothic"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MS PGothic"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eaLnBrk="1" hangingPunct="1">
              <a:spcBef>
                <a:spcPct val="0"/>
              </a:spcBef>
            </a:pPr>
            <a:fld id="{5314CA83-217E-4BEF-9B04-BFAC0DD6ABAE}" type="slidenum">
              <a:rPr lang="en-US" altLang="en-US" smtClean="0"/>
              <a:pPr eaLnBrk="1" hangingPunct="1">
                <a:spcBef>
                  <a:spcPct val="0"/>
                </a:spcBef>
              </a:pPr>
              <a:t>28</a:t>
            </a:fld>
            <a:endParaRPr lang="en-US" altLang="en-US"/>
          </a:p>
        </p:txBody>
      </p:sp>
    </p:spTree>
    <p:extLst>
      <p:ext uri="{BB962C8B-B14F-4D97-AF65-F5344CB8AC3E}">
        <p14:creationId xmlns:p14="http://schemas.microsoft.com/office/powerpoint/2010/main" val="735317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ingestion, unstructured,</a:t>
            </a:r>
            <a:r>
              <a:rPr lang="en-US" baseline="0" dirty="0"/>
              <a:t> semi-structured and unstructured</a:t>
            </a:r>
            <a:r>
              <a:rPr lang="en-US" dirty="0"/>
              <a:t> is just bringing the data from a data source into Pentaho.</a:t>
            </a:r>
          </a:p>
          <a:p>
            <a:r>
              <a:rPr lang="en-US" dirty="0"/>
              <a:t>Parse Logs is </a:t>
            </a:r>
            <a:r>
              <a:rPr lang="en-US" baseline="0" dirty="0"/>
              <a:t>doing meta data injection.  Enrich the data is blending data like employee, geo-location, device, </a:t>
            </a:r>
            <a:r>
              <a:rPr lang="en-US" baseline="0" dirty="0" err="1"/>
              <a:t>etc</a:t>
            </a:r>
            <a:r>
              <a:rPr lang="en-US" baseline="0" dirty="0"/>
              <a:t>….</a:t>
            </a:r>
          </a:p>
          <a:p>
            <a:r>
              <a:rPr lang="en-US" baseline="0" dirty="0"/>
              <a:t>Advanced Analytics is leveraging Weka to do intrusion behavior and anomaly detection.</a:t>
            </a:r>
          </a:p>
          <a:p>
            <a:r>
              <a:rPr lang="en-US" baseline="0" dirty="0"/>
              <a:t>Once an attack is detect, Pentaho can do real time alerting.</a:t>
            </a:r>
          </a:p>
          <a:p>
            <a:r>
              <a:rPr lang="en-US" baseline="0" dirty="0"/>
              <a:t>Modeling?</a:t>
            </a:r>
          </a:p>
          <a:p>
            <a:r>
              <a:rPr lang="en-US" baseline="0" dirty="0"/>
              <a:t>Create reports to communicate Cyber Attack activities and analysis to help with decision.</a:t>
            </a:r>
          </a:p>
          <a:p>
            <a:r>
              <a:rPr lang="en-US" baseline="0" dirty="0"/>
              <a:t>Decision will create better Security &amp; Governance.</a:t>
            </a:r>
            <a:endParaRPr lang="en-US" dirty="0"/>
          </a:p>
        </p:txBody>
      </p:sp>
    </p:spTree>
    <p:extLst>
      <p:ext uri="{BB962C8B-B14F-4D97-AF65-F5344CB8AC3E}">
        <p14:creationId xmlns:p14="http://schemas.microsoft.com/office/powerpoint/2010/main" val="1348273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Hadoop is a commodity hardware which requires new skill.   We’re allowing your team to use existing skill to work on commodity technology without a huge learning curve. You can triple the productivity of your team.  Now your team has more time for the next priority.</a:t>
            </a:r>
            <a:endParaRPr lang="en-US" dirty="0"/>
          </a:p>
        </p:txBody>
      </p:sp>
    </p:spTree>
    <p:extLst>
      <p:ext uri="{BB962C8B-B14F-4D97-AF65-F5344CB8AC3E}">
        <p14:creationId xmlns:p14="http://schemas.microsoft.com/office/powerpoint/2010/main" val="1896270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fontScale="25000" lnSpcReduction="20000"/>
          </a:bodyPr>
          <a:lstStyle/>
          <a:p>
            <a:pPr marL="0" indent="0">
              <a:buNone/>
            </a:pPr>
            <a:r>
              <a:rPr lang="en-US" sz="1400" b="1" kern="1200" dirty="0" smtClean="0">
                <a:solidFill>
                  <a:schemeClr val="tx1"/>
                </a:solidFill>
                <a:effectLst/>
                <a:latin typeface="+mn-lt"/>
                <a:ea typeface="+mn-ea"/>
                <a:cs typeface="+mn-cs"/>
              </a:rPr>
              <a:t>Links to articles:</a:t>
            </a:r>
          </a:p>
          <a:p>
            <a:pPr marL="171450" indent="-171450"/>
            <a:r>
              <a:rPr lang="en-US" sz="1400" b="1" kern="1200" dirty="0" smtClean="0">
                <a:solidFill>
                  <a:schemeClr val="tx1"/>
                </a:solidFill>
                <a:effectLst/>
                <a:latin typeface="+mn-lt"/>
                <a:ea typeface="+mn-ea"/>
                <a:cs typeface="+mn-cs"/>
              </a:rPr>
              <a:t>http://www.scientificamerican.com/article/2003-blackout-five-years-later/</a:t>
            </a:r>
          </a:p>
          <a:p>
            <a:pPr marL="0" indent="0">
              <a:buNone/>
            </a:pPr>
            <a:r>
              <a:rPr lang="en-US" sz="1400" b="0" i="0" kern="1200" dirty="0" smtClean="0">
                <a:solidFill>
                  <a:schemeClr val="tx1"/>
                </a:solidFill>
                <a:effectLst/>
                <a:latin typeface="+mn-lt"/>
                <a:ea typeface="+mn-ea"/>
                <a:cs typeface="+mn-cs"/>
              </a:rPr>
              <a:t>All told, 50 million people lost power for up to two days in the biggest </a:t>
            </a:r>
            <a:r>
              <a:rPr lang="en-US" sz="1400" b="0" i="0" u="none" strike="noStrike" kern="1200" dirty="0" smtClean="0">
                <a:solidFill>
                  <a:schemeClr val="tx1"/>
                </a:solidFill>
                <a:effectLst/>
                <a:latin typeface="+mn-lt"/>
                <a:ea typeface="+mn-ea"/>
                <a:cs typeface="+mn-cs"/>
                <a:hlinkClick r:id="rId3"/>
              </a:rPr>
              <a:t>blackout</a:t>
            </a:r>
            <a:r>
              <a:rPr lang="en-US" sz="1400" b="0" i="0" kern="1200" dirty="0" smtClean="0">
                <a:solidFill>
                  <a:schemeClr val="tx1"/>
                </a:solidFill>
                <a:effectLst/>
                <a:latin typeface="+mn-lt"/>
                <a:ea typeface="+mn-ea"/>
                <a:cs typeface="+mn-cs"/>
              </a:rPr>
              <a:t> in North American history. The event contributed to at least 11 deaths and cost an estimated $6 billion.</a:t>
            </a:r>
            <a:endParaRPr lang="en-US" sz="1400" b="1" kern="1200" dirty="0" smtClean="0">
              <a:solidFill>
                <a:schemeClr val="tx1"/>
              </a:solidFill>
              <a:effectLst/>
              <a:latin typeface="+mn-lt"/>
              <a:ea typeface="+mn-ea"/>
              <a:cs typeface="+mn-cs"/>
            </a:endParaRPr>
          </a:p>
          <a:p>
            <a:pPr marL="171450" indent="-171450"/>
            <a:r>
              <a:rPr lang="en-US" sz="1400" b="1" kern="1200" dirty="0" smtClean="0">
                <a:solidFill>
                  <a:schemeClr val="tx1"/>
                </a:solidFill>
                <a:effectLst/>
                <a:latin typeface="+mn-lt"/>
                <a:ea typeface="+mn-ea"/>
                <a:cs typeface="+mn-cs"/>
              </a:rPr>
              <a:t>http://www.dataprotectionreport.com/2015/04/energy-cybersecurity-a-critical-concern-for-the-nation/</a:t>
            </a:r>
          </a:p>
          <a:p>
            <a:pPr marL="0" indent="0">
              <a:buNone/>
            </a:pPr>
            <a:r>
              <a:rPr lang="en-US" sz="1400" b="0" i="0" kern="1200" dirty="0" smtClean="0">
                <a:solidFill>
                  <a:schemeClr val="tx1"/>
                </a:solidFill>
                <a:effectLst/>
                <a:latin typeface="+mn-lt"/>
                <a:ea typeface="+mn-ea"/>
                <a:cs typeface="+mn-cs"/>
              </a:rPr>
              <a:t>Energy infrastructure disruptions – New York City lessons</a:t>
            </a:r>
          </a:p>
          <a:p>
            <a:pPr marL="171450" indent="-171450"/>
            <a:r>
              <a:rPr lang="en-US" sz="1400" b="1" kern="1200" dirty="0" smtClean="0">
                <a:solidFill>
                  <a:schemeClr val="tx1"/>
                </a:solidFill>
                <a:effectLst/>
                <a:latin typeface="+mn-lt"/>
                <a:ea typeface="+mn-ea"/>
                <a:cs typeface="+mn-cs"/>
              </a:rPr>
              <a:t>http://www8.hp.com/us/en/software-solutions/ponemon-cyber-security-report/</a:t>
            </a:r>
          </a:p>
          <a:p>
            <a:pPr marL="0" indent="0">
              <a:buNone/>
            </a:pPr>
            <a:r>
              <a:rPr lang="en-US" sz="1400" b="0" i="0" kern="1200" dirty="0" smtClean="0">
                <a:solidFill>
                  <a:schemeClr val="tx1"/>
                </a:solidFill>
                <a:effectLst/>
                <a:latin typeface="+mn-lt"/>
                <a:ea typeface="+mn-ea"/>
                <a:cs typeface="+mn-cs"/>
              </a:rPr>
              <a:t>It's no surprise—the cost to businesses of cyber crime continues to climb. This new study by the </a:t>
            </a:r>
            <a:r>
              <a:rPr lang="en-US" sz="1400" b="0" i="0" kern="1200" dirty="0" err="1" smtClean="0">
                <a:solidFill>
                  <a:schemeClr val="tx1"/>
                </a:solidFill>
                <a:effectLst/>
                <a:latin typeface="+mn-lt"/>
                <a:ea typeface="+mn-ea"/>
                <a:cs typeface="+mn-cs"/>
              </a:rPr>
              <a:t>Ponemon</a:t>
            </a:r>
            <a:r>
              <a:rPr lang="en-US" sz="1400" b="0" i="0" kern="1200" dirty="0" smtClean="0">
                <a:solidFill>
                  <a:schemeClr val="tx1"/>
                </a:solidFill>
                <a:effectLst/>
                <a:latin typeface="+mn-lt"/>
                <a:ea typeface="+mn-ea"/>
                <a:cs typeface="+mn-cs"/>
              </a:rPr>
              <a:t> Institute shows average annual losses to companies worldwide now exceed $7.7 million, with studied companies losing up to $65 million. But companies are fighting back and using technology and best practices to reduce cyber crime losses. Dig into the reports to learn which defenses are most widely deployed, which are most effective, and which return the most on investment</a:t>
            </a:r>
            <a:endParaRPr lang="en-US" sz="1400" b="1" kern="1200" dirty="0" smtClean="0">
              <a:solidFill>
                <a:schemeClr val="tx1"/>
              </a:solidFill>
              <a:effectLst/>
              <a:latin typeface="+mn-lt"/>
              <a:ea typeface="+mn-ea"/>
              <a:cs typeface="+mn-cs"/>
            </a:endParaRPr>
          </a:p>
          <a:p>
            <a:pPr marL="171450" indent="-171450"/>
            <a:r>
              <a:rPr lang="en-US" sz="1400" b="1" kern="1200" dirty="0" smtClean="0">
                <a:solidFill>
                  <a:schemeClr val="tx1"/>
                </a:solidFill>
                <a:effectLst/>
                <a:latin typeface="+mn-lt"/>
                <a:ea typeface="+mn-ea"/>
                <a:cs typeface="+mn-cs"/>
              </a:rPr>
              <a:t>http://www.forbes.com/sites/michaelkrancer/2015/11/04/the-biggest-cybersecurity-threat-the-energy-sector/#5616d34060ba</a:t>
            </a:r>
          </a:p>
          <a:p>
            <a:pPr marL="0" indent="0">
              <a:buNone/>
            </a:pPr>
            <a:r>
              <a:rPr lang="en-US" sz="1400" b="0" i="0" kern="1200" dirty="0" smtClean="0">
                <a:solidFill>
                  <a:schemeClr val="tx1"/>
                </a:solidFill>
                <a:effectLst/>
                <a:latin typeface="+mn-lt"/>
                <a:ea typeface="+mn-ea"/>
                <a:cs typeface="+mn-cs"/>
              </a:rPr>
              <a:t>According to a </a:t>
            </a:r>
            <a:r>
              <a:rPr lang="en-US" sz="1400" b="0" i="1" kern="1200" dirty="0" smtClean="0">
                <a:solidFill>
                  <a:schemeClr val="tx1"/>
                </a:solidFill>
                <a:effectLst/>
                <a:latin typeface="+mn-lt"/>
                <a:ea typeface="+mn-ea"/>
                <a:cs typeface="+mn-cs"/>
              </a:rPr>
              <a:t>Wall Street Journal</a:t>
            </a:r>
            <a:r>
              <a:rPr lang="en-US" sz="1400" b="0" i="0" kern="1200" dirty="0" smtClean="0">
                <a:solidFill>
                  <a:schemeClr val="tx1"/>
                </a:solidFill>
                <a:effectLst/>
                <a:latin typeface="+mn-lt"/>
                <a:ea typeface="+mn-ea"/>
                <a:cs typeface="+mn-cs"/>
              </a:rPr>
              <a:t> report, a survey of 625 IT executives in the U.S., U.K., France, and Germany found that 48 percent said they think it is likely there will be a cyber-attack on critical infrastructure, including energy infrastructure, in the next three years that will result in the loss of life. The costs of cybersecurity are also increasing at an alarming rate. For example, JPMorgan Chase’s annual cybersecurity expenditures are expected to double to $500 million within the next five years.</a:t>
            </a:r>
            <a:endParaRPr lang="en-US" sz="1400" b="1" kern="1200" dirty="0" smtClean="0">
              <a:solidFill>
                <a:schemeClr val="tx1"/>
              </a:solidFill>
              <a:effectLst/>
              <a:latin typeface="+mn-lt"/>
              <a:ea typeface="+mn-ea"/>
              <a:cs typeface="+mn-cs"/>
            </a:endParaRPr>
          </a:p>
          <a:p>
            <a:pPr marL="0" indent="0">
              <a:buNone/>
            </a:pPr>
            <a:endParaRPr lang="en-US" sz="1400" b="1" kern="1200" dirty="0" smtClean="0">
              <a:solidFill>
                <a:schemeClr val="tx1"/>
              </a:solidFill>
              <a:effectLst/>
              <a:latin typeface="+mn-lt"/>
              <a:ea typeface="+mn-ea"/>
              <a:cs typeface="+mn-cs"/>
            </a:endParaRPr>
          </a:p>
          <a:p>
            <a:pPr marL="0" indent="0">
              <a:buNone/>
            </a:pPr>
            <a:endParaRPr lang="en-US" sz="1400" b="1" kern="1200" dirty="0" smtClean="0">
              <a:solidFill>
                <a:schemeClr val="tx1"/>
              </a:solidFill>
              <a:effectLst/>
              <a:latin typeface="+mn-lt"/>
              <a:ea typeface="+mn-ea"/>
              <a:cs typeface="+mn-cs"/>
            </a:endParaRPr>
          </a:p>
          <a:p>
            <a:pPr marL="0" indent="0">
              <a:buNone/>
            </a:pPr>
            <a:r>
              <a:rPr lang="en-US" sz="1400" b="1" kern="1200" dirty="0" smtClean="0">
                <a:solidFill>
                  <a:schemeClr val="tx1"/>
                </a:solidFill>
                <a:effectLst/>
                <a:latin typeface="+mn-lt"/>
                <a:ea typeface="+mn-ea"/>
                <a:cs typeface="+mn-cs"/>
              </a:rPr>
              <a:t>About Chevron:</a:t>
            </a:r>
          </a:p>
          <a:p>
            <a:pPr marL="0" indent="0">
              <a:buNone/>
            </a:pPr>
            <a:r>
              <a:rPr lang="en-US" dirty="0" smtClean="0"/>
              <a:t>Chevron has a broad range of business opportunities and challenges which require tools and technologies that leverage data science as well as big data. These range from sales and marketing to cyber-security to oil &amp; gas-specific use cases and many others. We worked with the Chevron big data group who brought in two teams:</a:t>
            </a:r>
          </a:p>
          <a:p>
            <a:r>
              <a:rPr lang="en-US" dirty="0" smtClean="0"/>
              <a:t>Cybersecurity </a:t>
            </a:r>
          </a:p>
          <a:p>
            <a:r>
              <a:rPr lang="en-US" dirty="0" smtClean="0"/>
              <a:t>Chevron Lubricants – not</a:t>
            </a:r>
            <a:r>
              <a:rPr lang="en-US" baseline="0" dirty="0" smtClean="0"/>
              <a:t> featured here</a:t>
            </a:r>
            <a:endParaRPr lang="en-US" dirty="0" smtClean="0"/>
          </a:p>
          <a:p>
            <a:pPr marL="0" indent="0">
              <a:buNone/>
            </a:pPr>
            <a:endParaRPr lang="en-US" sz="1400" b="1" kern="1200" dirty="0" smtClean="0">
              <a:solidFill>
                <a:schemeClr val="tx1"/>
              </a:solidFill>
              <a:effectLst/>
              <a:latin typeface="+mn-lt"/>
              <a:ea typeface="+mn-ea"/>
              <a:cs typeface="+mn-cs"/>
            </a:endParaRPr>
          </a:p>
          <a:p>
            <a:pPr marL="0" indent="0">
              <a:buNone/>
            </a:pPr>
            <a:r>
              <a:rPr lang="en-US" sz="1400" b="1" kern="1200" dirty="0" smtClean="0">
                <a:solidFill>
                  <a:schemeClr val="tx1"/>
                </a:solidFill>
                <a:effectLst/>
                <a:latin typeface="+mn-lt"/>
                <a:ea typeface="+mn-ea"/>
                <a:cs typeface="+mn-cs"/>
              </a:rPr>
              <a:t>Chevron’s business case &amp; challenges:</a:t>
            </a:r>
          </a:p>
          <a:p>
            <a:r>
              <a:rPr lang="en-US" sz="1400" b="1" kern="1200" dirty="0" smtClean="0">
                <a:solidFill>
                  <a:schemeClr val="tx1"/>
                </a:solidFill>
                <a:effectLst/>
                <a:latin typeface="+mn-lt"/>
                <a:ea typeface="+mn-ea"/>
                <a:cs typeface="+mn-cs"/>
              </a:rPr>
              <a:t>Cyber-security:</a:t>
            </a:r>
            <a:r>
              <a:rPr lang="en-US" sz="1400" kern="1200" dirty="0" smtClean="0">
                <a:solidFill>
                  <a:schemeClr val="tx1"/>
                </a:solidFill>
                <a:effectLst/>
                <a:latin typeface="+mn-lt"/>
                <a:ea typeface="+mn-ea"/>
                <a:cs typeface="+mn-cs"/>
              </a:rPr>
              <a:t> quickly identify threats using an array of techniques, including machine learning algorithms against big data. For example, vast quantities of network log data must be scanned for suspicious activity such as blacklisted domain names.</a:t>
            </a:r>
          </a:p>
          <a:p>
            <a:r>
              <a:rPr lang="en-US" sz="1400" b="1" kern="1200" dirty="0" smtClean="0">
                <a:solidFill>
                  <a:schemeClr val="tx1"/>
                </a:solidFill>
                <a:effectLst/>
                <a:latin typeface="+mn-lt"/>
                <a:ea typeface="+mn-ea"/>
                <a:cs typeface="+mn-cs"/>
              </a:rPr>
              <a:t>Master data management: </a:t>
            </a:r>
            <a:r>
              <a:rPr lang="en-US" sz="1400" kern="1200" dirty="0" smtClean="0">
                <a:solidFill>
                  <a:schemeClr val="tx1"/>
                </a:solidFill>
                <a:effectLst/>
                <a:latin typeface="+mn-lt"/>
                <a:ea typeface="+mn-ea"/>
                <a:cs typeface="+mn-cs"/>
              </a:rPr>
              <a:t>implement data workflows to validate, cleanse, and match records from diverse systems. Workflows will implement Chevron-specific business rules, natural language processing, and data science to support efficient business processes. This effort will enable the following use case.</a:t>
            </a:r>
          </a:p>
          <a:p>
            <a:r>
              <a:rPr lang="en-US" sz="1400" b="1" kern="1200" dirty="0" smtClean="0">
                <a:solidFill>
                  <a:schemeClr val="tx1"/>
                </a:solidFill>
                <a:effectLst/>
                <a:latin typeface="+mn-lt"/>
                <a:ea typeface="+mn-ea"/>
                <a:cs typeface="+mn-cs"/>
              </a:rPr>
              <a:t>360 degree view of sales and marketing: </a:t>
            </a:r>
            <a:r>
              <a:rPr lang="en-US" sz="1400" kern="1200" dirty="0" smtClean="0">
                <a:solidFill>
                  <a:schemeClr val="tx1"/>
                </a:solidFill>
                <a:effectLst/>
                <a:latin typeface="+mn-lt"/>
                <a:ea typeface="+mn-ea"/>
                <a:cs typeface="+mn-cs"/>
              </a:rPr>
              <a:t>blend data from diverse systems including Salesforce.com, SAP, and other applications to determine the effectiveness of sales and marketing efforts at a granular level. For example, sales that are forecasted in salesforce.com must be compared to actual sales in SAP, while taking into account many other factors such as salesperson activity/behavior, fluctuations in weather, oil prices, social media, and other data sources. This will enable the business to learn what works (and what doesn’t) for driving sales.</a:t>
            </a:r>
          </a:p>
          <a:p>
            <a:pPr marL="0" indent="0">
              <a:buNone/>
            </a:pPr>
            <a:endParaRPr lang="en-US" sz="1400" b="1" kern="1200" dirty="0" smtClean="0">
              <a:solidFill>
                <a:schemeClr val="tx1"/>
              </a:solidFill>
              <a:effectLst/>
              <a:latin typeface="+mn-lt"/>
              <a:ea typeface="+mn-ea"/>
              <a:cs typeface="+mn-cs"/>
            </a:endParaRPr>
          </a:p>
          <a:p>
            <a:pPr marL="0" indent="0">
              <a:buNone/>
            </a:pPr>
            <a:r>
              <a:rPr lang="en-US" sz="1400" b="1" kern="1200" dirty="0" smtClean="0">
                <a:solidFill>
                  <a:schemeClr val="tx1"/>
                </a:solidFill>
                <a:effectLst/>
                <a:latin typeface="+mn-lt"/>
                <a:ea typeface="+mn-ea"/>
                <a:cs typeface="+mn-cs"/>
              </a:rPr>
              <a:t>Why Pentaho?</a:t>
            </a:r>
            <a:br>
              <a:rPr lang="en-US" sz="1400" b="1" kern="1200" dirty="0" smtClean="0">
                <a:solidFill>
                  <a:schemeClr val="tx1"/>
                </a:solidFill>
                <a:effectLst/>
                <a:latin typeface="+mn-lt"/>
                <a:ea typeface="+mn-ea"/>
                <a:cs typeface="+mn-cs"/>
              </a:rPr>
            </a:br>
            <a:r>
              <a:rPr lang="en-US" sz="1400" dirty="0" smtClean="0"/>
              <a:t>Both the Cybersecurity team identified significant pain around manual scripting. In fact, one member was wearing a wrist brace that said was from “repetitive stress from weeks for scripting”. The POC proved that Pentaho provided a better way:</a:t>
            </a:r>
            <a:endParaRPr lang="en-US" sz="1400" b="1" kern="1200" dirty="0" smtClean="0">
              <a:solidFill>
                <a:schemeClr val="tx1"/>
              </a:solidFill>
              <a:effectLst/>
              <a:latin typeface="+mn-lt"/>
              <a:ea typeface="+mn-ea"/>
              <a:cs typeface="+mn-cs"/>
            </a:endParaRPr>
          </a:p>
          <a:p>
            <a:r>
              <a:rPr lang="en-US" dirty="0" smtClean="0"/>
              <a:t>Cybersecurity team was impressed that we were able to reproduce days of complex scripting with simple workflows created in a couple hours</a:t>
            </a:r>
          </a:p>
          <a:p>
            <a:pPr marL="0" indent="0">
              <a:buNone/>
            </a:pPr>
            <a:endParaRPr lang="en-US" sz="1400" b="1" kern="1200" dirty="0" smtClean="0">
              <a:solidFill>
                <a:schemeClr val="tx1"/>
              </a:solidFill>
              <a:effectLst/>
              <a:latin typeface="+mn-lt"/>
              <a:ea typeface="+mn-ea"/>
              <a:cs typeface="+mn-cs"/>
            </a:endParaRPr>
          </a:p>
          <a:p>
            <a:pPr marL="0" indent="0">
              <a:buNone/>
            </a:pPr>
            <a:endParaRPr lang="en-US" sz="1400" b="1" kern="1200" dirty="0" smtClean="0">
              <a:solidFill>
                <a:schemeClr val="tx1"/>
              </a:solidFill>
              <a:effectLst/>
              <a:latin typeface="+mn-lt"/>
              <a:ea typeface="+mn-ea"/>
              <a:cs typeface="+mn-cs"/>
            </a:endParaRPr>
          </a:p>
          <a:p>
            <a:pPr marL="0" indent="0">
              <a:buNone/>
            </a:pPr>
            <a:r>
              <a:rPr lang="en-US" sz="1400" b="1" kern="1200" dirty="0" smtClean="0">
                <a:solidFill>
                  <a:schemeClr val="tx1"/>
                </a:solidFill>
                <a:effectLst/>
                <a:latin typeface="+mn-lt"/>
                <a:ea typeface="+mn-ea"/>
                <a:cs typeface="+mn-cs"/>
              </a:rPr>
              <a:t>Early benefits:</a:t>
            </a:r>
          </a:p>
          <a:p>
            <a:r>
              <a:rPr lang="en-US" sz="1400" kern="1200" dirty="0" smtClean="0">
                <a:solidFill>
                  <a:schemeClr val="tx1"/>
                </a:solidFill>
                <a:effectLst/>
                <a:latin typeface="+mn-lt"/>
                <a:ea typeface="+mn-ea"/>
                <a:cs typeface="+mn-cs"/>
              </a:rPr>
              <a:t>The cybersecurity use case demonstrated reproducing parsing logic that was performed manually via scripts. The manual scripts took several days and we developed a cleaner/simpler parsing workflow in less than 3 hours. </a:t>
            </a:r>
          </a:p>
          <a:p>
            <a:pPr marL="0" indent="0">
              <a:buNone/>
            </a:pPr>
            <a:endParaRPr lang="en-US" sz="1400" b="1"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48298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75985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084852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012794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843267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0843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644496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051754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621945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82088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r>
              <a:rPr lang="en-US" dirty="0" smtClean="0"/>
              <a:t>These are just</a:t>
            </a:r>
            <a:r>
              <a:rPr lang="en-US" baseline="0" dirty="0" smtClean="0"/>
              <a:t> a few data points showing the scale of “things”</a:t>
            </a:r>
          </a:p>
          <a:p>
            <a:r>
              <a:rPr lang="en-US" baseline="0" dirty="0" smtClean="0"/>
              <a:t>The impact that IoT will have</a:t>
            </a:r>
          </a:p>
          <a:p>
            <a:r>
              <a:rPr lang="en-US" baseline="0" dirty="0" smtClean="0"/>
              <a:t>And the importance of cloud platforms in addressing IoT needs</a:t>
            </a:r>
            <a:endParaRPr lang="en-US" dirty="0"/>
          </a:p>
        </p:txBody>
      </p:sp>
    </p:spTree>
    <p:extLst>
      <p:ext uri="{BB962C8B-B14F-4D97-AF65-F5344CB8AC3E}">
        <p14:creationId xmlns:p14="http://schemas.microsoft.com/office/powerpoint/2010/main" val="644956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lstStyle/>
          <a:p>
            <a:pPr marL="171406" indent="-171406">
              <a:buFont typeface="Arial" panose="020B0604020202020204" pitchFamily="34" charset="0"/>
              <a:buChar char="•"/>
            </a:pPr>
            <a:r>
              <a:rPr lang="en-US" sz="1200" dirty="0"/>
              <a:t>The total market size for IoT is predicted to be over $7 trillion by 2020</a:t>
            </a:r>
          </a:p>
          <a:p>
            <a:pPr marL="171406" indent="-171406">
              <a:buFont typeface="Arial" panose="020B0604020202020204" pitchFamily="34" charset="0"/>
              <a:buChar char="•"/>
            </a:pPr>
            <a:r>
              <a:rPr lang="en-US" sz="1200" dirty="0"/>
              <a:t>And, given the industries that we play in and the products and solutions that we build, we estimate our addressable market to be $2 trillion</a:t>
            </a:r>
          </a:p>
          <a:p>
            <a:pPr marL="171406" indent="-171406">
              <a:buFont typeface="Arial" panose="020B0604020202020204" pitchFamily="34" charset="0"/>
              <a:buChar char="•"/>
            </a:pPr>
            <a:r>
              <a:rPr lang="en-US" sz="1200" dirty="0"/>
              <a:t>As a commercial enterprise, that market opportunity certainly gets our attention</a:t>
            </a:r>
          </a:p>
          <a:p>
            <a:pPr marL="171406" indent="-171406">
              <a:buFont typeface="Arial" panose="020B0604020202020204" pitchFamily="34" charset="0"/>
              <a:buChar char="•"/>
            </a:pPr>
            <a:r>
              <a:rPr lang="en-US" sz="1200" dirty="0"/>
              <a:t>But more importantly, we see this as a measure of the enormous impact that we can make by investing in our IoT business and bringing real solutions to market that make a difference</a:t>
            </a:r>
          </a:p>
          <a:p>
            <a:pPr marL="171406" indent="-171406">
              <a:buFont typeface="Arial" panose="020B0604020202020204" pitchFamily="34" charset="0"/>
              <a:buChar char="•"/>
            </a:pPr>
            <a:r>
              <a:rPr lang="en-US" sz="1200" dirty="0"/>
              <a:t>We feel that this is more than an opportunity; it’s an obligation that we have</a:t>
            </a:r>
          </a:p>
        </p:txBody>
      </p:sp>
      <p:sp>
        <p:nvSpPr>
          <p:cNvPr id="4" name="Slide Number Placeholder 3"/>
          <p:cNvSpPr>
            <a:spLocks noGrp="1"/>
          </p:cNvSpPr>
          <p:nvPr>
            <p:ph type="sldNum" sz="quarter" idx="10"/>
          </p:nvPr>
        </p:nvSpPr>
        <p:spPr>
          <a:xfrm>
            <a:off x="3884615" y="8685213"/>
            <a:ext cx="2971800" cy="457200"/>
          </a:xfrm>
          <a:prstGeom prst="rect">
            <a:avLst/>
          </a:prstGeom>
        </p:spPr>
        <p:txBody>
          <a:bodyPr lIns="91416" tIns="45708" rIns="91416" bIns="45708"/>
          <a:lstStyle/>
          <a:p>
            <a:fld id="{46A88BD5-B403-3340-BBC6-09B24E6533B8}" type="slidenum">
              <a:rPr lang="en-US" smtClean="0">
                <a:solidFill>
                  <a:prstClr val="black"/>
                </a:solidFill>
                <a:latin typeface="Calibri"/>
              </a:rPr>
              <a:pPr/>
              <a:t>5</a:t>
            </a:fld>
            <a:endParaRPr lang="en-US" dirty="0">
              <a:solidFill>
                <a:prstClr val="black"/>
              </a:solidFill>
              <a:latin typeface="Calibri"/>
            </a:endParaRPr>
          </a:p>
        </p:txBody>
      </p:sp>
    </p:spTree>
    <p:extLst>
      <p:ext uri="{BB962C8B-B14F-4D97-AF65-F5344CB8AC3E}">
        <p14:creationId xmlns:p14="http://schemas.microsoft.com/office/powerpoint/2010/main" val="358597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14293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ea typeface="Arial" panose="020B0604020202020204" pitchFamily="34" charset="0"/>
                <a:cs typeface="Arial" panose="020B0604020202020204" pitchFamily="34" charset="0"/>
                <a:sym typeface="Helvetica Neue"/>
              </a:rPr>
              <a:t>SLIDE 1- (beginning of data revolution graphic)</a:t>
            </a:r>
          </a:p>
          <a:p>
            <a:endParaRPr lang="en-US" dirty="0">
              <a:latin typeface="Arial" panose="020B0604020202020204" pitchFamily="34" charset="0"/>
              <a:ea typeface="Arial" panose="020B0604020202020204" pitchFamily="34" charset="0"/>
              <a:cs typeface="Arial" panose="020B0604020202020204" pitchFamily="34" charset="0"/>
              <a:sym typeface="Helvetica Neue"/>
            </a:endParaRPr>
          </a:p>
          <a:p>
            <a:r>
              <a:rPr lang="en-US" dirty="0">
                <a:latin typeface="Arial" panose="020B0604020202020204" pitchFamily="34" charset="0"/>
                <a:ea typeface="Arial" panose="020B0604020202020204" pitchFamily="34" charset="0"/>
                <a:cs typeface="Arial" panose="020B0604020202020204" pitchFamily="34" charset="0"/>
                <a:sym typeface="Helvetica Neue"/>
              </a:rPr>
              <a:t>+LAST YEAR’S PW ALL ABOUT THE DATA- UNIVERSE OF DATA IS EXPLODING- DATA DOUBLING EVERY YEAR- UNSTRUCTURED DATA DOUBLING EVERY 3 MONTHS—77% OF THAT DATA IS DEEMED RELAVANT TO ENTERPRISES</a:t>
            </a:r>
          </a:p>
          <a:p>
            <a:endParaRPr lang="en-US" dirty="0">
              <a:latin typeface="Arial" panose="020B0604020202020204" pitchFamily="34" charset="0"/>
              <a:ea typeface="Arial" panose="020B0604020202020204" pitchFamily="34" charset="0"/>
              <a:cs typeface="Arial" panose="020B0604020202020204" pitchFamily="34" charset="0"/>
              <a:sym typeface="Helvetica Neue"/>
            </a:endParaRPr>
          </a:p>
          <a:p>
            <a:r>
              <a:rPr lang="en-US" dirty="0">
                <a:latin typeface="Arial" panose="020B0604020202020204" pitchFamily="34" charset="0"/>
                <a:ea typeface="Arial" panose="020B0604020202020204" pitchFamily="34" charset="0"/>
                <a:cs typeface="Arial" panose="020B0604020202020204" pitchFamily="34" charset="0"/>
                <a:sym typeface="Helvetica Neue"/>
              </a:rPr>
              <a:t>+ THIS YEAR AS WE PEEL BACK THE BIG DATA ONION—WE START TO SEE OTHER INTERESTING TRENDS EMERGE</a:t>
            </a:r>
          </a:p>
          <a:p>
            <a:endParaRPr lang="en-US" dirty="0"/>
          </a:p>
        </p:txBody>
      </p:sp>
    </p:spTree>
    <p:extLst>
      <p:ext uri="{BB962C8B-B14F-4D97-AF65-F5344CB8AC3E}">
        <p14:creationId xmlns:p14="http://schemas.microsoft.com/office/powerpoint/2010/main" val="195240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ea typeface="Arial" panose="020B0604020202020204" pitchFamily="34" charset="0"/>
                <a:cs typeface="Arial" panose="020B0604020202020204" pitchFamily="34" charset="0"/>
                <a:sym typeface="Helvetica Neue"/>
              </a:rPr>
              <a:t>SLIDE 2-(data and things graphic)</a:t>
            </a:r>
          </a:p>
          <a:p>
            <a:endParaRPr lang="en-US" dirty="0">
              <a:latin typeface="Arial" panose="020B0604020202020204" pitchFamily="34" charset="0"/>
              <a:ea typeface="Arial" panose="020B0604020202020204" pitchFamily="34" charset="0"/>
              <a:cs typeface="Arial" panose="020B0604020202020204" pitchFamily="34" charset="0"/>
              <a:sym typeface="Helvetica Neue"/>
            </a:endParaRPr>
          </a:p>
          <a:p>
            <a:r>
              <a:rPr lang="en-US" dirty="0">
                <a:latin typeface="Arial" panose="020B0604020202020204" pitchFamily="34" charset="0"/>
                <a:ea typeface="Arial" panose="020B0604020202020204" pitchFamily="34" charset="0"/>
                <a:cs typeface="Arial" panose="020B0604020202020204" pitchFamily="34" charset="0"/>
                <a:sym typeface="Helvetica Neue"/>
              </a:rPr>
              <a:t>BY 2020 THE WORLD ECONOMIC FORUM HAD FORECASTED THAT THERE WILL BE MORE THAN 5 BILLION PEOPLE AND 50 BILLION THINGS CONNECTED TO THE INTERNET (THINGS LIKE SMART PHONES, SENSORS, COMPUTERS)</a:t>
            </a:r>
          </a:p>
          <a:p>
            <a:endParaRPr lang="en-US" dirty="0">
              <a:latin typeface="Arial" panose="020B0604020202020204" pitchFamily="34" charset="0"/>
              <a:ea typeface="Arial" panose="020B0604020202020204" pitchFamily="34" charset="0"/>
              <a:cs typeface="Arial" panose="020B0604020202020204" pitchFamily="34" charset="0"/>
              <a:sym typeface="Helvetica Neue"/>
            </a:endParaRPr>
          </a:p>
          <a:p>
            <a:r>
              <a:rPr lang="en-US" dirty="0">
                <a:latin typeface="Arial" panose="020B0604020202020204" pitchFamily="34" charset="0"/>
                <a:ea typeface="Arial" panose="020B0604020202020204" pitchFamily="34" charset="0"/>
                <a:cs typeface="Arial" panose="020B0604020202020204" pitchFamily="34" charset="0"/>
                <a:sym typeface="Helvetica Neue"/>
              </a:rPr>
              <a:t>+CISCO ESTIMATED THAT THE INTERNET OF EVERTHING DEVICES WILL GENERATE OVER 400 ZETABYTES OF DATA BY 2018..In context—42 </a:t>
            </a:r>
            <a:r>
              <a:rPr lang="en-US" dirty="0" err="1">
                <a:latin typeface="Arial" panose="020B0604020202020204" pitchFamily="34" charset="0"/>
                <a:ea typeface="Arial" panose="020B0604020202020204" pitchFamily="34" charset="0"/>
                <a:cs typeface="Arial" panose="020B0604020202020204" pitchFamily="34" charset="0"/>
                <a:sym typeface="Helvetica Neue"/>
              </a:rPr>
              <a:t>zetabytes</a:t>
            </a:r>
            <a:r>
              <a:rPr lang="en-US" dirty="0">
                <a:latin typeface="Arial" panose="020B0604020202020204" pitchFamily="34" charset="0"/>
                <a:ea typeface="Arial" panose="020B0604020202020204" pitchFamily="34" charset="0"/>
                <a:cs typeface="Arial" panose="020B0604020202020204" pitchFamily="34" charset="0"/>
                <a:sym typeface="Helvetica Neue"/>
              </a:rPr>
              <a:t> includes all the words ever spoken by human beings!!</a:t>
            </a:r>
          </a:p>
          <a:p>
            <a:endParaRPr lang="en-US" dirty="0">
              <a:latin typeface="Arial" panose="020B0604020202020204" pitchFamily="34" charset="0"/>
              <a:ea typeface="Arial" panose="020B0604020202020204" pitchFamily="34" charset="0"/>
              <a:cs typeface="Arial" panose="020B0604020202020204" pitchFamily="34" charset="0"/>
              <a:sym typeface="Helvetica Neue"/>
            </a:endParaRPr>
          </a:p>
          <a:p>
            <a:r>
              <a:rPr lang="en-US" dirty="0">
                <a:latin typeface="Arial" panose="020B0604020202020204" pitchFamily="34" charset="0"/>
                <a:ea typeface="Arial" panose="020B0604020202020204" pitchFamily="34" charset="0"/>
                <a:cs typeface="Arial" panose="020B0604020202020204" pitchFamily="34" charset="0"/>
                <a:sym typeface="Helvetica Neue"/>
              </a:rPr>
              <a:t>+HOWEVER CAPTURING AND STORING THIS DATA IS NOT ENOUGH</a:t>
            </a:r>
          </a:p>
          <a:p>
            <a:endParaRPr lang="en-US" dirty="0"/>
          </a:p>
        </p:txBody>
      </p:sp>
    </p:spTree>
    <p:extLst>
      <p:ext uri="{BB962C8B-B14F-4D97-AF65-F5344CB8AC3E}">
        <p14:creationId xmlns:p14="http://schemas.microsoft.com/office/powerpoint/2010/main" val="1533749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756569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 Id="rId3"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12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 name="Title 1"/>
          <p:cNvSpPr>
            <a:spLocks noGrp="1"/>
          </p:cNvSpPr>
          <p:nvPr>
            <p:ph type="ctrTitle" hasCustomPrompt="1"/>
          </p:nvPr>
        </p:nvSpPr>
        <p:spPr>
          <a:xfrm>
            <a:off x="4047076"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smtClean="0"/>
              <a:t>Title placeholder</a:t>
            </a:r>
            <a:endParaRPr lang="en-US" dirty="0"/>
          </a:p>
        </p:txBody>
      </p:sp>
      <p:sp>
        <p:nvSpPr>
          <p:cNvPr id="7"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placeholder</a:t>
            </a:r>
          </a:p>
          <a:p>
            <a:r>
              <a:rPr lang="en-US" dirty="0" smtClean="0"/>
              <a:t>Subtitle placeholder</a:t>
            </a:r>
          </a:p>
        </p:txBody>
      </p:sp>
      <p:pic>
        <p:nvPicPr>
          <p:cNvPr id="42" name="Picture 41" descr="sapphire-swirl.png"/>
          <p:cNvPicPr>
            <a:picLocks noChangeAspect="1"/>
          </p:cNvPicPr>
          <p:nvPr userDrawn="1"/>
        </p:nvPicPr>
        <p:blipFill rotWithShape="1">
          <a:blip r:embed="rId2" cstate="screen">
            <a:alphaModFix/>
            <a:lum/>
            <a:extLst>
              <a:ext uri="{28A0092B-C50C-407E-A947-70E740481C1C}">
                <a14:useLocalDpi xmlns:a14="http://schemas.microsoft.com/office/drawing/2010/main"/>
              </a:ext>
            </a:extLst>
          </a:blip>
          <a:srcRect l="44888" t="1304" b="17046"/>
          <a:stretch/>
        </p:blipFill>
        <p:spPr>
          <a:xfrm>
            <a:off x="-1" y="0"/>
            <a:ext cx="3660247" cy="5143500"/>
          </a:xfrm>
          <a:prstGeom prst="rect">
            <a:avLst/>
          </a:prstGeom>
        </p:spPr>
      </p:pic>
      <p:pic>
        <p:nvPicPr>
          <p:cNvPr id="44" name="Picture 43" descr="pentaho HGC logo white.ai"/>
          <p:cNvPicPr>
            <a:picLocks noChangeAspect="1"/>
          </p:cNvPicPr>
          <p:nvPr userDrawn="1"/>
        </p:nvPicPr>
        <p:blipFill>
          <a:blip r:embed="rId3" cstate="screen">
            <a:extLst>
              <a:ext uri="{28A0092B-C50C-407E-A947-70E740481C1C}">
                <a14:useLocalDpi xmlns:a14="http://schemas.microsoft.com/office/drawing/2010/main"/>
              </a:ext>
            </a:extLst>
          </a:blip>
          <a:srcRect l="6774" t="23661" r="16452" b="30172"/>
          <a:stretch>
            <a:fillRect/>
          </a:stretch>
        </p:blipFill>
        <p:spPr>
          <a:xfrm>
            <a:off x="6158334" y="370512"/>
            <a:ext cx="2630065" cy="7754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p:nvSpPr>
        <p:spPr>
          <a:xfrm>
            <a:off x="0" y="-3175"/>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3" name="Rectangle 2"/>
          <p:cNvSpPr/>
          <p:nvPr/>
        </p:nvSpPr>
        <p:spPr>
          <a:xfrm>
            <a:off x="0" y="-3175"/>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Tree>
    <p:extLst>
      <p:ext uri="{BB962C8B-B14F-4D97-AF65-F5344CB8AC3E}">
        <p14:creationId xmlns:p14="http://schemas.microsoft.com/office/powerpoint/2010/main" val="3892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No Flar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42726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4" name="Rectangle 3"/>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5"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smtClean="0"/>
              <a:t>Title placeholder</a:t>
            </a:r>
            <a:endParaRPr lang="en-US" dirty="0"/>
          </a:p>
        </p:txBody>
      </p:sp>
      <p:sp>
        <p:nvSpPr>
          <p:cNvPr id="6"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placeholder</a:t>
            </a:r>
          </a:p>
          <a:p>
            <a:r>
              <a:rPr lang="en-US" dirty="0" smtClean="0"/>
              <a:t>Subtitle placeholder</a:t>
            </a:r>
          </a:p>
        </p:txBody>
      </p:sp>
      <p:pic>
        <p:nvPicPr>
          <p:cNvPr id="3" name="Picture 2" descr="Dash.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16275"/>
            <a:ext cx="3617580" cy="4839926"/>
          </a:xfrm>
          <a:prstGeom prst="rect">
            <a:avLst/>
          </a:prstGeom>
        </p:spPr>
      </p:pic>
      <p:pic>
        <p:nvPicPr>
          <p:cNvPr id="43" name="Picture 42" descr="pentaho HGC logo CMYK.ai"/>
          <p:cNvPicPr>
            <a:picLocks noChangeAspect="1"/>
          </p:cNvPicPr>
          <p:nvPr userDrawn="1"/>
        </p:nvPicPr>
        <p:blipFill>
          <a:blip r:embed="rId3" cstate="screen">
            <a:extLst>
              <a:ext uri="{28A0092B-C50C-407E-A947-70E740481C1C}">
                <a14:useLocalDpi xmlns:a14="http://schemas.microsoft.com/office/drawing/2010/main"/>
              </a:ext>
            </a:extLst>
          </a:blip>
          <a:srcRect l="8065" t="26645" r="16774" b="31500"/>
          <a:stretch>
            <a:fillRect/>
          </a:stretch>
        </p:blipFill>
        <p:spPr>
          <a:xfrm>
            <a:off x="6202784" y="236388"/>
            <a:ext cx="2574407" cy="7029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48" name="Rectangle 47"/>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9"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smtClean="0"/>
              <a:t>Title placeholder</a:t>
            </a:r>
            <a:endParaRPr lang="en-US" dirty="0"/>
          </a:p>
        </p:txBody>
      </p:sp>
      <p:sp>
        <p:nvSpPr>
          <p:cNvPr id="50"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placeholder</a:t>
            </a:r>
          </a:p>
          <a:p>
            <a:r>
              <a:rPr lang="en-US" dirty="0" smtClean="0"/>
              <a:t>Subtitle placeholder</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47709" b="11685"/>
          <a:stretch/>
        </p:blipFill>
        <p:spPr>
          <a:xfrm>
            <a:off x="0" y="387907"/>
            <a:ext cx="4034376" cy="4755593"/>
          </a:xfrm>
          <a:prstGeom prst="rect">
            <a:avLst/>
          </a:prstGeom>
        </p:spPr>
      </p:pic>
      <p:pic>
        <p:nvPicPr>
          <p:cNvPr id="42" name="Picture 41" descr="pentaho HGC logo CMYK.ai"/>
          <p:cNvPicPr>
            <a:picLocks noChangeAspect="1"/>
          </p:cNvPicPr>
          <p:nvPr userDrawn="1"/>
        </p:nvPicPr>
        <p:blipFill>
          <a:blip r:embed="rId3" cstate="screen">
            <a:extLst>
              <a:ext uri="{28A0092B-C50C-407E-A947-70E740481C1C}">
                <a14:useLocalDpi xmlns:a14="http://schemas.microsoft.com/office/drawing/2010/main"/>
              </a:ext>
            </a:extLst>
          </a:blip>
          <a:srcRect l="8065" t="26645" r="16774" b="31500"/>
          <a:stretch>
            <a:fillRect/>
          </a:stretch>
        </p:blipFill>
        <p:spPr>
          <a:xfrm>
            <a:off x="6202784" y="236388"/>
            <a:ext cx="2574407" cy="702933"/>
          </a:xfrm>
          <a:prstGeom prst="rect">
            <a:avLst/>
          </a:prstGeom>
        </p:spPr>
      </p:pic>
    </p:spTree>
    <p:extLst>
      <p:ext uri="{BB962C8B-B14F-4D97-AF65-F5344CB8AC3E}">
        <p14:creationId xmlns:p14="http://schemas.microsoft.com/office/powerpoint/2010/main" val="19396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51" name="Rectangle 50"/>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53"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smtClean="0"/>
              <a:t>Title placeholder</a:t>
            </a:r>
            <a:endParaRPr lang="en-US" dirty="0"/>
          </a:p>
        </p:txBody>
      </p:sp>
      <p:sp>
        <p:nvSpPr>
          <p:cNvPr id="54"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placeholder</a:t>
            </a:r>
          </a:p>
          <a:p>
            <a:r>
              <a:rPr lang="en-US" dirty="0" smtClean="0"/>
              <a:t>Subtitle placeholder</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47123" b="9644"/>
          <a:stretch/>
        </p:blipFill>
        <p:spPr>
          <a:xfrm>
            <a:off x="0" y="397573"/>
            <a:ext cx="3494225" cy="4745927"/>
          </a:xfrm>
          <a:prstGeom prst="rect">
            <a:avLst/>
          </a:prstGeom>
        </p:spPr>
      </p:pic>
      <p:pic>
        <p:nvPicPr>
          <p:cNvPr id="44" name="Picture 43" descr="pentaho HGC logo CMYK.ai"/>
          <p:cNvPicPr>
            <a:picLocks noChangeAspect="1"/>
          </p:cNvPicPr>
          <p:nvPr userDrawn="1"/>
        </p:nvPicPr>
        <p:blipFill>
          <a:blip r:embed="rId3" cstate="screen">
            <a:extLst>
              <a:ext uri="{28A0092B-C50C-407E-A947-70E740481C1C}">
                <a14:useLocalDpi xmlns:a14="http://schemas.microsoft.com/office/drawing/2010/main"/>
              </a:ext>
            </a:extLst>
          </a:blip>
          <a:srcRect l="8065" t="26645" r="16774" b="31500"/>
          <a:stretch>
            <a:fillRect/>
          </a:stretch>
        </p:blipFill>
        <p:spPr>
          <a:xfrm>
            <a:off x="6202784" y="236388"/>
            <a:ext cx="2574407" cy="702933"/>
          </a:xfrm>
          <a:prstGeom prst="rect">
            <a:avLst/>
          </a:prstGeom>
        </p:spPr>
      </p:pic>
    </p:spTree>
    <p:extLst>
      <p:ext uri="{BB962C8B-B14F-4D97-AF65-F5344CB8AC3E}">
        <p14:creationId xmlns:p14="http://schemas.microsoft.com/office/powerpoint/2010/main" val="265302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Placeholder 1"/>
          <p:cNvSpPr>
            <a:spLocks noGrp="1"/>
          </p:cNvSpPr>
          <p:nvPr>
            <p:ph type="title" hasCustomPrompt="1"/>
          </p:nvPr>
        </p:nvSpPr>
        <p:spPr>
          <a:xfrm>
            <a:off x="264160" y="53113"/>
            <a:ext cx="6604803" cy="732441"/>
          </a:xfrm>
          <a:prstGeom prst="rect">
            <a:avLst/>
          </a:prstGeom>
        </p:spPr>
        <p:txBody>
          <a:bodyPr vert="horz" lIns="91440" tIns="0" rIns="91440" bIns="0" rtlCol="0" anchor="ctr">
            <a:normAutofit/>
          </a:bodyPr>
          <a:lstStyle/>
          <a:p>
            <a:pPr lvl="0"/>
            <a:r>
              <a:rPr lang="en-US" dirty="0" smtClean="0"/>
              <a:t>Click to add title</a:t>
            </a:r>
            <a:endParaRPr lang="en-US" dirty="0"/>
          </a:p>
        </p:txBody>
      </p:sp>
    </p:spTree>
    <p:extLst>
      <p:ext uri="{BB962C8B-B14F-4D97-AF65-F5344CB8AC3E}">
        <p14:creationId xmlns:p14="http://schemas.microsoft.com/office/powerpoint/2010/main" val="225923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4160" y="-35787"/>
            <a:ext cx="6520607" cy="732441"/>
          </a:xfrm>
        </p:spPr>
        <p:txBody>
          <a:bodyPr/>
          <a:lstStyle/>
          <a:p>
            <a:r>
              <a:rPr lang="en-US" dirty="0" smtClean="0"/>
              <a:t>Click to edit Master title style</a:t>
            </a:r>
            <a:endParaRPr lang="en-US" dirty="0"/>
          </a:p>
        </p:txBody>
      </p:sp>
      <p:sp>
        <p:nvSpPr>
          <p:cNvPr id="3"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0"/>
          </p:nvPr>
        </p:nvSpPr>
        <p:spPr>
          <a:xfrm>
            <a:off x="263525" y="440465"/>
            <a:ext cx="6521450" cy="338554"/>
          </a:xfrm>
        </p:spPr>
        <p:txBody>
          <a:bodyPr/>
          <a:lstStyle>
            <a:lvl1pPr>
              <a:buNone/>
              <a:defRPr sz="1600">
                <a:solidFill>
                  <a:schemeClr val="bg1">
                    <a:lumMod val="50000"/>
                  </a:schemeClr>
                </a:solidFill>
              </a:defRPr>
            </a:lvl1pPr>
          </a:lstStyle>
          <a:p>
            <a:pPr lvl="0"/>
            <a:r>
              <a:rPr lang="en-US" dirty="0" smtClean="0"/>
              <a:t>Click to edit Master text styles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6590770" cy="732441"/>
          </a:xfrm>
          <a:prstGeom prst="rect">
            <a:avLst/>
          </a:prstGeom>
        </p:spPr>
        <p:txBody>
          <a:bodyPr vert="horz" lIns="91440" tIns="0" rIns="91440" bIns="0" rtlCol="0" anchor="ctr">
            <a:normAutofit/>
          </a:bodyPr>
          <a:lstStyle/>
          <a:p>
            <a:pPr lvl="0"/>
            <a:r>
              <a:rPr lang="en-US" dirty="0" smtClean="0"/>
              <a:t>Click to add title</a:t>
            </a:r>
            <a:endParaRPr lang="en-US" dirty="0"/>
          </a:p>
        </p:txBody>
      </p:sp>
    </p:spTree>
    <p:extLst>
      <p:ext uri="{BB962C8B-B14F-4D97-AF65-F5344CB8AC3E}">
        <p14:creationId xmlns:p14="http://schemas.microsoft.com/office/powerpoint/2010/main" val="5148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648200" y="967579"/>
            <a:ext cx="3898900" cy="430887"/>
          </a:xfrm>
          <a:prstGeom prst="rect">
            <a:avLst/>
          </a:prstGeom>
          <a:noFill/>
          <a:effectLst>
            <a:outerShdw blurRad="50800" dist="38100" dir="5400000" algn="t" rotWithShape="0">
              <a:prstClr val="black">
                <a:alpha val="40000"/>
              </a:prstClr>
            </a:outerShdw>
          </a:effectLst>
        </p:spPr>
        <p:txBody>
          <a:bodyPr/>
          <a:lstStyle/>
          <a:p>
            <a:r>
              <a:rPr lang="en-US" smtClean="0"/>
              <a:t>Click icon to add picture</a:t>
            </a:r>
            <a:endParaRPr lang="en-US" dirty="0"/>
          </a:p>
        </p:txBody>
      </p:sp>
      <p:sp>
        <p:nvSpPr>
          <p:cNvPr id="10" name="Text Placeholder 53"/>
          <p:cNvSpPr>
            <a:spLocks noGrp="1"/>
          </p:cNvSpPr>
          <p:nvPr>
            <p:ph idx="1" hasCustomPrompt="1"/>
          </p:nvPr>
        </p:nvSpPr>
        <p:spPr>
          <a:xfrm>
            <a:off x="264160" y="967575"/>
            <a:ext cx="4130040" cy="1961306"/>
          </a:xfrm>
          <a:prstGeom prst="rect">
            <a:avLst/>
          </a:prstGeom>
        </p:spPr>
        <p:txBody>
          <a:bodyPr vert="horz" wrap="square" lIns="91440" tIns="45720" rIns="91440" bIns="45720" rtlCol="0">
            <a:spAutoFit/>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264160" y="53113"/>
            <a:ext cx="6562705" cy="732441"/>
          </a:xfrm>
          <a:prstGeom prst="rect">
            <a:avLst/>
          </a:prstGeom>
        </p:spPr>
        <p:txBody>
          <a:bodyPr vert="horz" lIns="91440" tIns="0" rIns="91440" bIns="0" rtlCol="0" anchor="ctr">
            <a:normAutofit/>
          </a:bodyPr>
          <a:lstStyle/>
          <a:p>
            <a:pPr lvl="0"/>
            <a:r>
              <a:rPr lang="en-US" dirty="0" smtClean="0"/>
              <a:t>Click to add title</a:t>
            </a:r>
            <a:endParaRPr lang="en-US" dirty="0"/>
          </a:p>
        </p:txBody>
      </p:sp>
    </p:spTree>
    <p:extLst>
      <p:ext uri="{BB962C8B-B14F-4D97-AF65-F5344CB8AC3E}">
        <p14:creationId xmlns:p14="http://schemas.microsoft.com/office/powerpoint/2010/main" val="138149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Ref idx="1002">
        <a:schemeClr val="bg1"/>
      </p:bgRef>
    </p:bg>
    <p:spTree>
      <p:nvGrpSpPr>
        <p:cNvPr id="1" name=""/>
        <p:cNvGrpSpPr/>
        <p:nvPr/>
      </p:nvGrpSpPr>
      <p:grpSpPr>
        <a:xfrm>
          <a:off x="0" y="0"/>
          <a:ext cx="0" cy="0"/>
          <a:chOff x="0" y="0"/>
          <a:chExt cx="0" cy="0"/>
        </a:xfrm>
      </p:grpSpPr>
      <p:sp>
        <p:nvSpPr>
          <p:cNvPr id="46" name="Rectangle 45"/>
          <p:cNvSpPr/>
          <p:nvPr userDrawn="1"/>
        </p:nvSpPr>
        <p:spPr>
          <a:xfrm>
            <a:off x="0" y="0"/>
            <a:ext cx="9144000" cy="5143500"/>
          </a:xfrm>
          <a:prstGeom prst="rect">
            <a:avLst/>
          </a:prstGeom>
          <a:solidFill>
            <a:srgbClr val="12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pic>
        <p:nvPicPr>
          <p:cNvPr id="48" name="Picture 47" descr="sapphire-swirl.png"/>
          <p:cNvPicPr>
            <a:picLocks noChangeAspect="1"/>
          </p:cNvPicPr>
          <p:nvPr userDrawn="1"/>
        </p:nvPicPr>
        <p:blipFill rotWithShape="1">
          <a:blip r:embed="rId2" cstate="screen">
            <a:alphaModFix/>
            <a:lum/>
            <a:extLst>
              <a:ext uri="{28A0092B-C50C-407E-A947-70E740481C1C}">
                <a14:useLocalDpi xmlns:a14="http://schemas.microsoft.com/office/drawing/2010/main"/>
              </a:ext>
            </a:extLst>
          </a:blip>
          <a:srcRect l="44888" t="1304" b="17046"/>
          <a:stretch/>
        </p:blipFill>
        <p:spPr>
          <a:xfrm>
            <a:off x="-1" y="0"/>
            <a:ext cx="3660247" cy="5143500"/>
          </a:xfrm>
          <a:prstGeom prst="rect">
            <a:avLst/>
          </a:prstGeom>
        </p:spPr>
      </p:pic>
      <p:sp>
        <p:nvSpPr>
          <p:cNvPr id="39" name="Title 1"/>
          <p:cNvSpPr>
            <a:spLocks noGrp="1"/>
          </p:cNvSpPr>
          <p:nvPr>
            <p:ph type="ctrTitle" hasCustomPrompt="1"/>
          </p:nvPr>
        </p:nvSpPr>
        <p:spPr>
          <a:xfrm>
            <a:off x="4047067" y="1957366"/>
            <a:ext cx="4813594" cy="1453141"/>
          </a:xfrm>
          <a:prstGeom prst="rect">
            <a:avLst/>
          </a:prstGeom>
          <a:effectLst/>
        </p:spPr>
        <p:txBody>
          <a:bodyPr anchor="b">
            <a:noAutofit/>
          </a:bodyPr>
          <a:lstStyle>
            <a:lvl1pPr>
              <a:lnSpc>
                <a:spcPct val="100000"/>
              </a:lnSpc>
              <a:defRPr sz="4800" b="1" cap="none" baseline="0">
                <a:solidFill>
                  <a:srgbClr val="FFFFFF"/>
                </a:solidFill>
                <a:latin typeface="+mn-lt"/>
              </a:defRPr>
            </a:lvl1pPr>
          </a:lstStyle>
          <a:p>
            <a:r>
              <a:rPr lang="en-US" dirty="0" smtClean="0"/>
              <a:t>Title placeholder</a:t>
            </a:r>
            <a:endParaRPr lang="en-US" dirty="0"/>
          </a:p>
        </p:txBody>
      </p:sp>
      <p:pic>
        <p:nvPicPr>
          <p:cNvPr id="44" name="Picture 43" descr="pentaho HGC logo white.ai"/>
          <p:cNvPicPr>
            <a:picLocks noChangeAspect="1"/>
          </p:cNvPicPr>
          <p:nvPr userDrawn="1"/>
        </p:nvPicPr>
        <p:blipFill>
          <a:blip r:embed="rId3" cstate="screen">
            <a:extLst>
              <a:ext uri="{28A0092B-C50C-407E-A947-70E740481C1C}">
                <a14:useLocalDpi xmlns:a14="http://schemas.microsoft.com/office/drawing/2010/main"/>
              </a:ext>
            </a:extLst>
          </a:blip>
          <a:srcRect l="6774" t="23661" r="16452" b="30172"/>
          <a:stretch>
            <a:fillRect/>
          </a:stretch>
        </p:blipFill>
        <p:spPr>
          <a:xfrm>
            <a:off x="6158334" y="370512"/>
            <a:ext cx="2630065" cy="775473"/>
          </a:xfrm>
          <a:prstGeom prst="rect">
            <a:avLst/>
          </a:prstGeom>
        </p:spPr>
      </p:pic>
    </p:spTree>
    <p:extLst>
      <p:ext uri="{BB962C8B-B14F-4D97-AF65-F5344CB8AC3E}">
        <p14:creationId xmlns:p14="http://schemas.microsoft.com/office/powerpoint/2010/main" val="740310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vmlDrawing" Target="../drawings/vmlDrawing1.vml"/><Relationship Id="rId14" Type="http://schemas.openxmlformats.org/officeDocument/2006/relationships/package" Target="../embeddings/Documento_do_Microsoft_Word1.docx"/><Relationship Id="rId15" Type="http://schemas.openxmlformats.org/officeDocument/2006/relationships/image" Target="../media/image1.png"/><Relationship Id="rId1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AutoShape 42"/>
          <p:cNvSpPr>
            <a:spLocks noChangeAspect="1" noChangeArrowheads="1" noTextEdit="1"/>
          </p:cNvSpPr>
          <p:nvPr/>
        </p:nvSpPr>
        <p:spPr bwMode="auto">
          <a:xfrm>
            <a:off x="-2081054" y="-12701"/>
            <a:ext cx="11241148" cy="84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 name="Text Placeholder 53"/>
          <p:cNvSpPr>
            <a:spLocks noGrp="1"/>
          </p:cNvSpPr>
          <p:nvPr>
            <p:ph type="body" idx="1"/>
          </p:nvPr>
        </p:nvSpPr>
        <p:spPr>
          <a:xfrm>
            <a:off x="264160" y="967575"/>
            <a:ext cx="8584006" cy="1961306"/>
          </a:xfrm>
          <a:prstGeom prst="rect">
            <a:avLst/>
          </a:prstGeom>
        </p:spPr>
        <p:txBody>
          <a:bodyPr vert="horz" wrap="square" lIns="91440" tIns="45720" rIns="91440" bIns="4572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TextBox 34"/>
          <p:cNvSpPr txBox="1"/>
          <p:nvPr/>
        </p:nvSpPr>
        <p:spPr>
          <a:xfrm>
            <a:off x="5175046" y="4911221"/>
            <a:ext cx="3929281" cy="215444"/>
          </a:xfrm>
          <a:prstGeom prst="rect">
            <a:avLst/>
          </a:prstGeom>
          <a:noFill/>
        </p:spPr>
        <p:txBody>
          <a:bodyPr wrap="none" rtlCol="0">
            <a:spAutoFit/>
          </a:bodyPr>
          <a:lstStyle/>
          <a:p>
            <a:pPr algn="r"/>
            <a:r>
              <a:rPr lang="en-US" sz="800" kern="1200" dirty="0" smtClean="0">
                <a:solidFill>
                  <a:schemeClr val="bg2">
                    <a:lumMod val="75000"/>
                    <a:alpha val="50000"/>
                  </a:schemeClr>
                </a:solidFill>
                <a:latin typeface="+mn-lt"/>
                <a:ea typeface="+mn-ea"/>
                <a:cs typeface="+mn-cs"/>
              </a:rPr>
              <a:t>© 2015, </a:t>
            </a:r>
            <a:r>
              <a:rPr lang="en-US" sz="800" kern="1200" dirty="0" err="1" smtClean="0">
                <a:solidFill>
                  <a:schemeClr val="bg2">
                    <a:lumMod val="75000"/>
                    <a:alpha val="50000"/>
                  </a:schemeClr>
                </a:solidFill>
                <a:latin typeface="+mn-lt"/>
                <a:ea typeface="+mn-ea"/>
                <a:cs typeface="+mn-cs"/>
              </a:rPr>
              <a:t>Pentaho</a:t>
            </a:r>
            <a:r>
              <a:rPr lang="en-US" sz="800" kern="1200" dirty="0" smtClean="0">
                <a:solidFill>
                  <a:schemeClr val="bg2">
                    <a:lumMod val="75000"/>
                    <a:alpha val="50000"/>
                  </a:schemeClr>
                </a:solidFill>
                <a:latin typeface="+mn-lt"/>
                <a:ea typeface="+mn-ea"/>
                <a:cs typeface="+mn-cs"/>
              </a:rPr>
              <a:t>. All rights reserved. </a:t>
            </a:r>
            <a:r>
              <a:rPr lang="en-US" sz="800" kern="1200" dirty="0" err="1" smtClean="0">
                <a:solidFill>
                  <a:schemeClr val="bg2">
                    <a:lumMod val="75000"/>
                    <a:alpha val="50000"/>
                  </a:schemeClr>
                </a:solidFill>
                <a:latin typeface="+mn-lt"/>
                <a:ea typeface="+mn-ea"/>
                <a:cs typeface="+mn-cs"/>
              </a:rPr>
              <a:t>pentaho.com</a:t>
            </a:r>
            <a:r>
              <a:rPr lang="en-US" sz="800" kern="1200" dirty="0" smtClean="0">
                <a:solidFill>
                  <a:schemeClr val="bg2">
                    <a:lumMod val="75000"/>
                    <a:alpha val="50000"/>
                  </a:schemeClr>
                </a:solidFill>
                <a:latin typeface="+mn-lt"/>
                <a:ea typeface="+mn-ea"/>
                <a:cs typeface="+mn-cs"/>
              </a:rPr>
              <a:t>. Worldwide +1 (866) 660-7555</a:t>
            </a:r>
          </a:p>
        </p:txBody>
      </p:sp>
      <p:sp>
        <p:nvSpPr>
          <p:cNvPr id="16" name="Title Placeholder 1"/>
          <p:cNvSpPr>
            <a:spLocks noGrp="1"/>
          </p:cNvSpPr>
          <p:nvPr>
            <p:ph type="title"/>
          </p:nvPr>
        </p:nvSpPr>
        <p:spPr>
          <a:xfrm>
            <a:off x="264160" y="53113"/>
            <a:ext cx="6520607" cy="732441"/>
          </a:xfrm>
          <a:prstGeom prst="rect">
            <a:avLst/>
          </a:prstGeom>
        </p:spPr>
        <p:txBody>
          <a:bodyPr vert="horz" lIns="91440" tIns="0" rIns="91440" bIns="0" rtlCol="0" anchor="ctr">
            <a:normAutofit/>
          </a:bodyPr>
          <a:lstStyle/>
          <a:p>
            <a:pPr lvl="0"/>
            <a:r>
              <a:rPr lang="en-US" dirty="0" smtClean="0"/>
              <a:t>Click to edit Master title style</a:t>
            </a:r>
            <a:endParaRPr lang="en-US" dirty="0"/>
          </a:p>
        </p:txBody>
      </p:sp>
      <p:sp>
        <p:nvSpPr>
          <p:cNvPr id="37" name="TextBox 36"/>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tx1">
                    <a:alpha val="50000"/>
                  </a:schemeClr>
                </a:solidFill>
                <a:latin typeface="+mj-lt"/>
              </a:rPr>
              <a:pPr algn="l"/>
              <a:t>‹n.º›</a:t>
            </a:fld>
            <a:endParaRPr lang="en-US" sz="800" dirty="0">
              <a:solidFill>
                <a:schemeClr val="tx1">
                  <a:alpha val="50000"/>
                </a:schemeClr>
              </a:solidFill>
              <a:latin typeface="+mj-lt"/>
            </a:endParaRPr>
          </a:p>
        </p:txBody>
      </p:sp>
      <p:cxnSp>
        <p:nvCxnSpPr>
          <p:cNvPr id="9" name="Straight Connector 8"/>
          <p:cNvCxnSpPr/>
          <p:nvPr/>
        </p:nvCxnSpPr>
        <p:spPr>
          <a:xfrm>
            <a:off x="0" y="800582"/>
            <a:ext cx="9144000" cy="1588"/>
          </a:xfrm>
          <a:prstGeom prst="line">
            <a:avLst/>
          </a:prstGeom>
          <a:ln w="15875" cap="flat" cmpd="sng" algn="ctr">
            <a:solidFill>
              <a:srgbClr val="7F7F7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44" name="Object 43"/>
          <p:cNvGraphicFramePr>
            <a:graphicFrameLocks noChangeAspect="1"/>
          </p:cNvGraphicFramePr>
          <p:nvPr/>
        </p:nvGraphicFramePr>
        <p:xfrm>
          <a:off x="1143000" y="2482850"/>
          <a:ext cx="6858000" cy="177800"/>
        </p:xfrm>
        <a:graphic>
          <a:graphicData uri="http://schemas.openxmlformats.org/presentationml/2006/ole">
            <mc:AlternateContent xmlns:mc="http://schemas.openxmlformats.org/markup-compatibility/2006">
              <mc:Choice xmlns:v="urn:schemas-microsoft-com:vml" Requires="v">
                <p:oleObj spid="_x0000_s1258" name="Document" r:id="rId14" imgW="6858000" imgH="177800" progId="Word.Document.12">
                  <p:embed/>
                </p:oleObj>
              </mc:Choice>
              <mc:Fallback>
                <p:oleObj name="Document" r:id="rId14" imgW="6858000" imgH="177800" progId="Word.Document.12">
                  <p:embed/>
                  <p:pic>
                    <p:nvPicPr>
                      <p:cNvPr id="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0" y="2482850"/>
                        <a:ext cx="6858000" cy="177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46" name="Picture 45" descr="pentaho HGC logo CMYK.ai"/>
          <p:cNvPicPr>
            <a:picLocks noChangeAspect="1"/>
          </p:cNvPicPr>
          <p:nvPr userDrawn="1"/>
        </p:nvPicPr>
        <p:blipFill>
          <a:blip r:embed="rId16" cstate="screen">
            <a:extLst>
              <a:ext uri="{28A0092B-C50C-407E-A947-70E740481C1C}">
                <a14:useLocalDpi xmlns:a14="http://schemas.microsoft.com/office/drawing/2010/main"/>
              </a:ext>
            </a:extLst>
          </a:blip>
          <a:srcRect l="8065" t="26645" r="16774" b="31500"/>
          <a:stretch>
            <a:fillRect/>
          </a:stretch>
        </p:blipFill>
        <p:spPr>
          <a:xfrm>
            <a:off x="6858000" y="116613"/>
            <a:ext cx="2057400" cy="561772"/>
          </a:xfrm>
          <a:prstGeom prst="rect">
            <a:avLst/>
          </a:prstGeom>
        </p:spPr>
      </p:pic>
    </p:spTree>
    <p:extLst>
      <p:ext uri="{BB962C8B-B14F-4D97-AF65-F5344CB8AC3E}">
        <p14:creationId xmlns:p14="http://schemas.microsoft.com/office/powerpoint/2010/main" val="314142611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07" r:id="rId3"/>
    <p:sldLayoutId id="2147483712" r:id="rId4"/>
    <p:sldLayoutId id="2147483691" r:id="rId5"/>
    <p:sldLayoutId id="2147483715" r:id="rId6"/>
    <p:sldLayoutId id="2147483654" r:id="rId7"/>
    <p:sldLayoutId id="2147483669" r:id="rId8"/>
    <p:sldLayoutId id="2147483711" r:id="rId9"/>
    <p:sldLayoutId id="2147483746" r:id="rId10"/>
    <p:sldLayoutId id="2147483749" r:id="rId11"/>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p:titleStyle>
    <p:body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image" Target="../media/image184.png"/><Relationship Id="rId7" Type="http://schemas.openxmlformats.org/officeDocument/2006/relationships/image" Target="../media/image185.png"/><Relationship Id="rId8" Type="http://schemas.openxmlformats.org/officeDocument/2006/relationships/image" Target="../media/image186.png"/><Relationship Id="rId9" Type="http://schemas.openxmlformats.org/officeDocument/2006/relationships/image" Target="../media/image187.png"/><Relationship Id="rId1" Type="http://schemas.openxmlformats.org/officeDocument/2006/relationships/slideLayout" Target="../slideLayouts/slideLayout5.xml"/><Relationship Id="rId2" Type="http://schemas.openxmlformats.org/officeDocument/2006/relationships/image" Target="../media/image180.png"/></Relationships>
</file>

<file path=ppt/slides/_rels/slide13.xml.rels><?xml version="1.0" encoding="UTF-8" standalone="yes"?>
<Relationships xmlns="http://schemas.openxmlformats.org/package/2006/relationships"><Relationship Id="rId9" Type="http://schemas.openxmlformats.org/officeDocument/2006/relationships/image" Target="../media/image189.png"/><Relationship Id="rId20" Type="http://schemas.openxmlformats.org/officeDocument/2006/relationships/image" Target="../media/image200.png"/><Relationship Id="rId21" Type="http://schemas.openxmlformats.org/officeDocument/2006/relationships/image" Target="../media/image201.png"/><Relationship Id="rId22" Type="http://schemas.openxmlformats.org/officeDocument/2006/relationships/image" Target="../media/image202.png"/><Relationship Id="rId23" Type="http://schemas.openxmlformats.org/officeDocument/2006/relationships/image" Target="../media/image203.png"/><Relationship Id="rId10" Type="http://schemas.openxmlformats.org/officeDocument/2006/relationships/image" Target="../media/image190.emf"/><Relationship Id="rId11" Type="http://schemas.openxmlformats.org/officeDocument/2006/relationships/image" Target="../media/image191.png"/><Relationship Id="rId12" Type="http://schemas.openxmlformats.org/officeDocument/2006/relationships/image" Target="../media/image192.png"/><Relationship Id="rId13" Type="http://schemas.openxmlformats.org/officeDocument/2006/relationships/image" Target="../media/image193.png"/><Relationship Id="rId14" Type="http://schemas.openxmlformats.org/officeDocument/2006/relationships/image" Target="../media/image194.png"/><Relationship Id="rId15" Type="http://schemas.openxmlformats.org/officeDocument/2006/relationships/image" Target="../media/image195.png"/><Relationship Id="rId16" Type="http://schemas.openxmlformats.org/officeDocument/2006/relationships/image" Target="../media/image196.png"/><Relationship Id="rId17" Type="http://schemas.openxmlformats.org/officeDocument/2006/relationships/image" Target="../media/image197.png"/><Relationship Id="rId18" Type="http://schemas.openxmlformats.org/officeDocument/2006/relationships/image" Target="../media/image198.png"/><Relationship Id="rId19" Type="http://schemas.openxmlformats.org/officeDocument/2006/relationships/image" Target="../media/image199.png"/><Relationship Id="rId1" Type="http://schemas.openxmlformats.org/officeDocument/2006/relationships/slideLayout" Target="../slideLayouts/slideLayout5.xml"/><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8.png"/><Relationship Id="rId6" Type="http://schemas.openxmlformats.org/officeDocument/2006/relationships/image" Target="../media/image184.png"/><Relationship Id="rId7" Type="http://schemas.openxmlformats.org/officeDocument/2006/relationships/image" Target="../media/image185.png"/><Relationship Id="rId8" Type="http://schemas.openxmlformats.org/officeDocument/2006/relationships/image" Target="../media/image186.png"/></Relationships>
</file>

<file path=ppt/slides/_rels/slide14.xml.rels><?xml version="1.0" encoding="UTF-8" standalone="yes"?>
<Relationships xmlns="http://schemas.openxmlformats.org/package/2006/relationships"><Relationship Id="rId9" Type="http://schemas.openxmlformats.org/officeDocument/2006/relationships/image" Target="../media/image209.png"/><Relationship Id="rId20" Type="http://schemas.openxmlformats.org/officeDocument/2006/relationships/image" Target="../media/image192.png"/><Relationship Id="rId21" Type="http://schemas.openxmlformats.org/officeDocument/2006/relationships/image" Target="../media/image193.png"/><Relationship Id="rId22" Type="http://schemas.openxmlformats.org/officeDocument/2006/relationships/image" Target="../media/image194.png"/><Relationship Id="rId23" Type="http://schemas.openxmlformats.org/officeDocument/2006/relationships/image" Target="../media/image195.png"/><Relationship Id="rId24" Type="http://schemas.openxmlformats.org/officeDocument/2006/relationships/image" Target="../media/image196.png"/><Relationship Id="rId25" Type="http://schemas.openxmlformats.org/officeDocument/2006/relationships/image" Target="../media/image197.png"/><Relationship Id="rId26" Type="http://schemas.openxmlformats.org/officeDocument/2006/relationships/image" Target="../media/image198.png"/><Relationship Id="rId27" Type="http://schemas.openxmlformats.org/officeDocument/2006/relationships/image" Target="../media/image201.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00.png"/><Relationship Id="rId14" Type="http://schemas.openxmlformats.org/officeDocument/2006/relationships/image" Target="../media/image180.png"/><Relationship Id="rId15" Type="http://schemas.openxmlformats.org/officeDocument/2006/relationships/image" Target="../media/image181.png"/><Relationship Id="rId16" Type="http://schemas.openxmlformats.org/officeDocument/2006/relationships/image" Target="../media/image182.png"/><Relationship Id="rId17" Type="http://schemas.openxmlformats.org/officeDocument/2006/relationships/image" Target="../media/image184.png"/><Relationship Id="rId18" Type="http://schemas.openxmlformats.org/officeDocument/2006/relationships/image" Target="../media/image186.png"/><Relationship Id="rId19" Type="http://schemas.openxmlformats.org/officeDocument/2006/relationships/image" Target="../media/image190.emf"/><Relationship Id="rId1" Type="http://schemas.openxmlformats.org/officeDocument/2006/relationships/slideLayout" Target="../slideLayouts/slideLayout5.xml"/><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199.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s>
</file>

<file path=ppt/slides/_rels/slide15.xml.rels><?xml version="1.0" encoding="UTF-8" standalone="yes"?>
<Relationships xmlns="http://schemas.openxmlformats.org/package/2006/relationships"><Relationship Id="rId11" Type="http://schemas.openxmlformats.org/officeDocument/2006/relationships/image" Target="../media/image216.png"/><Relationship Id="rId12" Type="http://schemas.openxmlformats.org/officeDocument/2006/relationships/image" Target="../media/image217.png"/><Relationship Id="rId13" Type="http://schemas.openxmlformats.org/officeDocument/2006/relationships/image" Target="../media/image218.png"/><Relationship Id="rId14" Type="http://schemas.openxmlformats.org/officeDocument/2006/relationships/image" Target="../media/image219.png"/><Relationship Id="rId15" Type="http://schemas.openxmlformats.org/officeDocument/2006/relationships/image" Target="../media/image220.png"/><Relationship Id="rId16" Type="http://schemas.openxmlformats.org/officeDocument/2006/relationships/image" Target="../media/image221.png"/><Relationship Id="rId17" Type="http://schemas.openxmlformats.org/officeDocument/2006/relationships/image" Target="../media/image222.png"/><Relationship Id="rId18" Type="http://schemas.openxmlformats.org/officeDocument/2006/relationships/image" Target="../media/image223.png"/><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214.png"/><Relationship Id="rId10" Type="http://schemas.openxmlformats.org/officeDocument/2006/relationships/image" Target="../media/image215.png"/></Relationships>
</file>

<file path=ppt/slides/_rels/slide16.xml.rels><?xml version="1.0" encoding="UTF-8" standalone="yes"?>
<Relationships xmlns="http://schemas.openxmlformats.org/package/2006/relationships"><Relationship Id="rId3" Type="http://schemas.openxmlformats.org/officeDocument/2006/relationships/image" Target="../media/image224.emf"/><Relationship Id="rId4" Type="http://schemas.openxmlformats.org/officeDocument/2006/relationships/image" Target="../media/image225.emf"/><Relationship Id="rId5" Type="http://schemas.openxmlformats.org/officeDocument/2006/relationships/image" Target="../media/image226.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 Id="rId6" Type="http://schemas.openxmlformats.org/officeDocument/2006/relationships/image" Target="../media/image230.png"/><Relationship Id="rId7" Type="http://schemas.openxmlformats.org/officeDocument/2006/relationships/image" Target="../media/image231.png"/><Relationship Id="rId8" Type="http://schemas.openxmlformats.org/officeDocument/2006/relationships/image" Target="../media/image232.png"/><Relationship Id="rId9" Type="http://schemas.openxmlformats.org/officeDocument/2006/relationships/image" Target="../media/image233.png"/><Relationship Id="rId10" Type="http://schemas.openxmlformats.org/officeDocument/2006/relationships/image" Target="../media/image234.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5.jpe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39.jpeg"/><Relationship Id="rId4" Type="http://schemas.openxmlformats.org/officeDocument/2006/relationships/image" Target="../media/image240.jpeg"/><Relationship Id="rId5" Type="http://schemas.openxmlformats.org/officeDocument/2006/relationships/image" Target="../media/image241.jpeg"/><Relationship Id="rId6" Type="http://schemas.openxmlformats.org/officeDocument/2006/relationships/image" Target="../media/image242.jpe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4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4.jpeg"/></Relationships>
</file>

<file path=ppt/slides/_rels/slide28.xml.rels><?xml version="1.0" encoding="UTF-8" standalone="yes"?>
<Relationships xmlns="http://schemas.openxmlformats.org/package/2006/relationships"><Relationship Id="rId11" Type="http://schemas.openxmlformats.org/officeDocument/2006/relationships/image" Target="../media/image253.png"/><Relationship Id="rId12" Type="http://schemas.openxmlformats.org/officeDocument/2006/relationships/image" Target="../media/image254.emf"/><Relationship Id="rId13" Type="http://schemas.openxmlformats.org/officeDocument/2006/relationships/image" Target="../media/image255.emf"/><Relationship Id="rId14" Type="http://schemas.openxmlformats.org/officeDocument/2006/relationships/image" Target="../media/image256.png"/><Relationship Id="rId15" Type="http://schemas.openxmlformats.org/officeDocument/2006/relationships/image" Target="../media/image257.emf"/><Relationship Id="rId16" Type="http://schemas.openxmlformats.org/officeDocument/2006/relationships/image" Target="../media/image258.png"/><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45.emf"/><Relationship Id="rId4" Type="http://schemas.openxmlformats.org/officeDocument/2006/relationships/image" Target="../media/image246.emf"/><Relationship Id="rId5" Type="http://schemas.openxmlformats.org/officeDocument/2006/relationships/image" Target="../media/image247.emf"/><Relationship Id="rId6" Type="http://schemas.openxmlformats.org/officeDocument/2006/relationships/image" Target="../media/image248.emf"/><Relationship Id="rId7" Type="http://schemas.openxmlformats.org/officeDocument/2006/relationships/image" Target="../media/image249.png"/><Relationship Id="rId8" Type="http://schemas.openxmlformats.org/officeDocument/2006/relationships/image" Target="../media/image250.png"/><Relationship Id="rId9" Type="http://schemas.openxmlformats.org/officeDocument/2006/relationships/image" Target="../media/image251.png"/><Relationship Id="rId10" Type="http://schemas.openxmlformats.org/officeDocument/2006/relationships/image" Target="../media/image2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6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64.png"/></Relationships>
</file>

<file path=ppt/slides/_rels/slide37.xml.rels><?xml version="1.0" encoding="UTF-8" standalone="yes"?>
<Relationships xmlns="http://schemas.openxmlformats.org/package/2006/relationships"><Relationship Id="rId3" Type="http://schemas.openxmlformats.org/officeDocument/2006/relationships/image" Target="../media/image265.png"/><Relationship Id="rId4" Type="http://schemas.openxmlformats.org/officeDocument/2006/relationships/image" Target="../media/image266.png"/><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6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01" Type="http://schemas.openxmlformats.org/officeDocument/2006/relationships/image" Target="../media/image114.png"/><Relationship Id="rId102" Type="http://schemas.openxmlformats.org/officeDocument/2006/relationships/image" Target="../media/image115.png"/><Relationship Id="rId103" Type="http://schemas.openxmlformats.org/officeDocument/2006/relationships/image" Target="../media/image116.png"/><Relationship Id="rId104" Type="http://schemas.openxmlformats.org/officeDocument/2006/relationships/image" Target="../media/image117.png"/><Relationship Id="rId105" Type="http://schemas.openxmlformats.org/officeDocument/2006/relationships/image" Target="../media/image118.png"/><Relationship Id="rId106" Type="http://schemas.openxmlformats.org/officeDocument/2006/relationships/image" Target="../media/image119.png"/><Relationship Id="rId107" Type="http://schemas.openxmlformats.org/officeDocument/2006/relationships/image" Target="../media/image120.png"/><Relationship Id="rId1" Type="http://schemas.openxmlformats.org/officeDocument/2006/relationships/slideLayout" Target="../slideLayouts/slideLayout10.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jpeg"/><Relationship Id="rId108" Type="http://schemas.openxmlformats.org/officeDocument/2006/relationships/image" Target="../media/image121.png"/><Relationship Id="rId109" Type="http://schemas.openxmlformats.org/officeDocument/2006/relationships/image" Target="../media/image122.jpe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jpe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30" Type="http://schemas.openxmlformats.org/officeDocument/2006/relationships/image" Target="../media/image43.png"/><Relationship Id="rId31" Type="http://schemas.openxmlformats.org/officeDocument/2006/relationships/image" Target="../media/image44.png"/><Relationship Id="rId32" Type="http://schemas.openxmlformats.org/officeDocument/2006/relationships/image" Target="../media/image45.png"/><Relationship Id="rId33" Type="http://schemas.openxmlformats.org/officeDocument/2006/relationships/image" Target="../media/image46.png"/><Relationship Id="rId34" Type="http://schemas.openxmlformats.org/officeDocument/2006/relationships/image" Target="../media/image47.png"/><Relationship Id="rId35" Type="http://schemas.openxmlformats.org/officeDocument/2006/relationships/image" Target="../media/image48.png"/><Relationship Id="rId36" Type="http://schemas.openxmlformats.org/officeDocument/2006/relationships/image" Target="../media/image49.jpeg"/><Relationship Id="rId37" Type="http://schemas.openxmlformats.org/officeDocument/2006/relationships/image" Target="../media/image50.png"/><Relationship Id="rId38" Type="http://schemas.openxmlformats.org/officeDocument/2006/relationships/image" Target="../media/image51.png"/><Relationship Id="rId39" Type="http://schemas.openxmlformats.org/officeDocument/2006/relationships/image" Target="../media/image52.png"/><Relationship Id="rId50" Type="http://schemas.openxmlformats.org/officeDocument/2006/relationships/image" Target="../media/image63.png"/><Relationship Id="rId51" Type="http://schemas.openxmlformats.org/officeDocument/2006/relationships/image" Target="../media/image64.png"/><Relationship Id="rId52" Type="http://schemas.openxmlformats.org/officeDocument/2006/relationships/image" Target="../media/image65.png"/><Relationship Id="rId53" Type="http://schemas.openxmlformats.org/officeDocument/2006/relationships/image" Target="../media/image66.png"/><Relationship Id="rId54" Type="http://schemas.openxmlformats.org/officeDocument/2006/relationships/image" Target="../media/image67.png"/><Relationship Id="rId55" Type="http://schemas.openxmlformats.org/officeDocument/2006/relationships/image" Target="../media/image68.png"/><Relationship Id="rId56" Type="http://schemas.openxmlformats.org/officeDocument/2006/relationships/image" Target="../media/image69.png"/><Relationship Id="rId57" Type="http://schemas.openxmlformats.org/officeDocument/2006/relationships/image" Target="../media/image70.png"/><Relationship Id="rId58" Type="http://schemas.openxmlformats.org/officeDocument/2006/relationships/image" Target="../media/image71.png"/><Relationship Id="rId59" Type="http://schemas.openxmlformats.org/officeDocument/2006/relationships/image" Target="../media/image72.png"/><Relationship Id="rId70" Type="http://schemas.openxmlformats.org/officeDocument/2006/relationships/image" Target="../media/image83.png"/><Relationship Id="rId71" Type="http://schemas.openxmlformats.org/officeDocument/2006/relationships/image" Target="../media/image84.png"/><Relationship Id="rId72" Type="http://schemas.openxmlformats.org/officeDocument/2006/relationships/image" Target="../media/image85.png"/><Relationship Id="rId73" Type="http://schemas.openxmlformats.org/officeDocument/2006/relationships/image" Target="../media/image86.png"/><Relationship Id="rId74" Type="http://schemas.openxmlformats.org/officeDocument/2006/relationships/image" Target="../media/image87.png"/><Relationship Id="rId75" Type="http://schemas.openxmlformats.org/officeDocument/2006/relationships/image" Target="../media/image88.png"/><Relationship Id="rId76" Type="http://schemas.openxmlformats.org/officeDocument/2006/relationships/image" Target="../media/image89.png"/><Relationship Id="rId77" Type="http://schemas.openxmlformats.org/officeDocument/2006/relationships/image" Target="../media/image90.png"/><Relationship Id="rId78" Type="http://schemas.openxmlformats.org/officeDocument/2006/relationships/image" Target="../media/image91.png"/><Relationship Id="rId79" Type="http://schemas.openxmlformats.org/officeDocument/2006/relationships/image" Target="../media/image92.png"/><Relationship Id="rId110" Type="http://schemas.openxmlformats.org/officeDocument/2006/relationships/image" Target="../media/image123.png"/><Relationship Id="rId90" Type="http://schemas.openxmlformats.org/officeDocument/2006/relationships/image" Target="../media/image103.png"/><Relationship Id="rId91" Type="http://schemas.openxmlformats.org/officeDocument/2006/relationships/image" Target="../media/image104.png"/><Relationship Id="rId92" Type="http://schemas.openxmlformats.org/officeDocument/2006/relationships/image" Target="../media/image105.png"/><Relationship Id="rId93" Type="http://schemas.openxmlformats.org/officeDocument/2006/relationships/image" Target="../media/image106.png"/><Relationship Id="rId94" Type="http://schemas.openxmlformats.org/officeDocument/2006/relationships/image" Target="../media/image107.png"/><Relationship Id="rId95" Type="http://schemas.openxmlformats.org/officeDocument/2006/relationships/image" Target="../media/image108.png"/><Relationship Id="rId96" Type="http://schemas.openxmlformats.org/officeDocument/2006/relationships/image" Target="../media/image109.png"/><Relationship Id="rId97" Type="http://schemas.openxmlformats.org/officeDocument/2006/relationships/image" Target="../media/image110.png"/><Relationship Id="rId98" Type="http://schemas.openxmlformats.org/officeDocument/2006/relationships/image" Target="../media/image111.png"/><Relationship Id="rId99" Type="http://schemas.openxmlformats.org/officeDocument/2006/relationships/image" Target="../media/image112.png"/><Relationship Id="rId111" Type="http://schemas.openxmlformats.org/officeDocument/2006/relationships/image" Target="../media/image124.jpeg"/><Relationship Id="rId112" Type="http://schemas.openxmlformats.org/officeDocument/2006/relationships/image" Target="../media/image125.jpeg"/><Relationship Id="rId113" Type="http://schemas.openxmlformats.org/officeDocument/2006/relationships/image" Target="../media/image126.jpeg"/><Relationship Id="rId114" Type="http://schemas.openxmlformats.org/officeDocument/2006/relationships/image" Target="../media/image127.png"/><Relationship Id="rId115" Type="http://schemas.openxmlformats.org/officeDocument/2006/relationships/image" Target="../media/image128.png"/><Relationship Id="rId116" Type="http://schemas.openxmlformats.org/officeDocument/2006/relationships/image" Target="../media/image129.tiff"/><Relationship Id="rId117" Type="http://schemas.openxmlformats.org/officeDocument/2006/relationships/image" Target="../media/image130.png"/><Relationship Id="rId20" Type="http://schemas.openxmlformats.org/officeDocument/2006/relationships/image" Target="../media/image33.png"/><Relationship Id="rId21" Type="http://schemas.openxmlformats.org/officeDocument/2006/relationships/image" Target="../media/image34.png"/><Relationship Id="rId22" Type="http://schemas.openxmlformats.org/officeDocument/2006/relationships/image" Target="../media/image35.png"/><Relationship Id="rId23" Type="http://schemas.openxmlformats.org/officeDocument/2006/relationships/image" Target="../media/image36.png"/><Relationship Id="rId24" Type="http://schemas.openxmlformats.org/officeDocument/2006/relationships/image" Target="../media/image37.png"/><Relationship Id="rId25" Type="http://schemas.openxmlformats.org/officeDocument/2006/relationships/image" Target="../media/image38.png"/><Relationship Id="rId26" Type="http://schemas.openxmlformats.org/officeDocument/2006/relationships/image" Target="../media/image39.png"/><Relationship Id="rId27" Type="http://schemas.openxmlformats.org/officeDocument/2006/relationships/image" Target="../media/image40.png"/><Relationship Id="rId28" Type="http://schemas.openxmlformats.org/officeDocument/2006/relationships/image" Target="../media/image41.png"/><Relationship Id="rId29" Type="http://schemas.openxmlformats.org/officeDocument/2006/relationships/image" Target="../media/image42.png"/><Relationship Id="rId40" Type="http://schemas.openxmlformats.org/officeDocument/2006/relationships/image" Target="../media/image53.png"/><Relationship Id="rId41" Type="http://schemas.openxmlformats.org/officeDocument/2006/relationships/image" Target="../media/image54.png"/><Relationship Id="rId42" Type="http://schemas.openxmlformats.org/officeDocument/2006/relationships/image" Target="../media/image55.png"/><Relationship Id="rId43" Type="http://schemas.openxmlformats.org/officeDocument/2006/relationships/image" Target="../media/image56.png"/><Relationship Id="rId44" Type="http://schemas.openxmlformats.org/officeDocument/2006/relationships/image" Target="../media/image57.png"/><Relationship Id="rId45" Type="http://schemas.openxmlformats.org/officeDocument/2006/relationships/image" Target="../media/image58.png"/><Relationship Id="rId46" Type="http://schemas.openxmlformats.org/officeDocument/2006/relationships/image" Target="../media/image59.png"/><Relationship Id="rId47" Type="http://schemas.openxmlformats.org/officeDocument/2006/relationships/image" Target="../media/image60.png"/><Relationship Id="rId48" Type="http://schemas.openxmlformats.org/officeDocument/2006/relationships/image" Target="../media/image61.png"/><Relationship Id="rId49" Type="http://schemas.openxmlformats.org/officeDocument/2006/relationships/image" Target="../media/image62.png"/><Relationship Id="rId60" Type="http://schemas.openxmlformats.org/officeDocument/2006/relationships/image" Target="../media/image73.png"/><Relationship Id="rId61" Type="http://schemas.openxmlformats.org/officeDocument/2006/relationships/image" Target="../media/image74.png"/><Relationship Id="rId62" Type="http://schemas.openxmlformats.org/officeDocument/2006/relationships/image" Target="../media/image75.png"/><Relationship Id="rId63" Type="http://schemas.openxmlformats.org/officeDocument/2006/relationships/image" Target="../media/image76.png"/><Relationship Id="rId64" Type="http://schemas.openxmlformats.org/officeDocument/2006/relationships/image" Target="../media/image77.png"/><Relationship Id="rId65" Type="http://schemas.openxmlformats.org/officeDocument/2006/relationships/image" Target="../media/image78.png"/><Relationship Id="rId66" Type="http://schemas.openxmlformats.org/officeDocument/2006/relationships/image" Target="../media/image79.png"/><Relationship Id="rId67" Type="http://schemas.openxmlformats.org/officeDocument/2006/relationships/image" Target="../media/image80.png"/><Relationship Id="rId68" Type="http://schemas.openxmlformats.org/officeDocument/2006/relationships/image" Target="../media/image81.png"/><Relationship Id="rId69" Type="http://schemas.openxmlformats.org/officeDocument/2006/relationships/image" Target="../media/image82.png"/><Relationship Id="rId100" Type="http://schemas.openxmlformats.org/officeDocument/2006/relationships/image" Target="../media/image113.png"/><Relationship Id="rId80" Type="http://schemas.openxmlformats.org/officeDocument/2006/relationships/image" Target="../media/image93.png"/><Relationship Id="rId81" Type="http://schemas.openxmlformats.org/officeDocument/2006/relationships/image" Target="../media/image94.png"/><Relationship Id="rId82" Type="http://schemas.openxmlformats.org/officeDocument/2006/relationships/image" Target="../media/image95.png"/><Relationship Id="rId83" Type="http://schemas.openxmlformats.org/officeDocument/2006/relationships/image" Target="../media/image96.png"/><Relationship Id="rId84" Type="http://schemas.openxmlformats.org/officeDocument/2006/relationships/image" Target="../media/image97.png"/><Relationship Id="rId85" Type="http://schemas.openxmlformats.org/officeDocument/2006/relationships/image" Target="../media/image98.png"/><Relationship Id="rId86" Type="http://schemas.openxmlformats.org/officeDocument/2006/relationships/image" Target="../media/image99.png"/><Relationship Id="rId87" Type="http://schemas.openxmlformats.org/officeDocument/2006/relationships/image" Target="../media/image100.png"/><Relationship Id="rId88" Type="http://schemas.openxmlformats.org/officeDocument/2006/relationships/image" Target="../media/image101.png"/><Relationship Id="rId89" Type="http://schemas.openxmlformats.org/officeDocument/2006/relationships/image" Target="../media/image102.png"/></Relationships>
</file>

<file path=ppt/slides/_rels/slide7.xml.rels><?xml version="1.0" encoding="UTF-8" standalone="yes"?>
<Relationships xmlns="http://schemas.openxmlformats.org/package/2006/relationships"><Relationship Id="rId46" Type="http://schemas.openxmlformats.org/officeDocument/2006/relationships/image" Target="../media/image174.png"/><Relationship Id="rId47" Type="http://schemas.openxmlformats.org/officeDocument/2006/relationships/image" Target="../media/image175.png"/><Relationship Id="rId48" Type="http://schemas.openxmlformats.org/officeDocument/2006/relationships/image" Target="../media/image176.png"/><Relationship Id="rId49" Type="http://schemas.openxmlformats.org/officeDocument/2006/relationships/image" Target="../media/image177.png"/><Relationship Id="rId20" Type="http://schemas.openxmlformats.org/officeDocument/2006/relationships/image" Target="../media/image148.png"/><Relationship Id="rId21" Type="http://schemas.openxmlformats.org/officeDocument/2006/relationships/image" Target="../media/image149.png"/><Relationship Id="rId22" Type="http://schemas.openxmlformats.org/officeDocument/2006/relationships/image" Target="../media/image150.jpeg"/><Relationship Id="rId23" Type="http://schemas.openxmlformats.org/officeDocument/2006/relationships/image" Target="../media/image151.png"/><Relationship Id="rId24" Type="http://schemas.openxmlformats.org/officeDocument/2006/relationships/image" Target="../media/image152.jpeg"/><Relationship Id="rId25" Type="http://schemas.openxmlformats.org/officeDocument/2006/relationships/image" Target="../media/image153.jpeg"/><Relationship Id="rId26" Type="http://schemas.openxmlformats.org/officeDocument/2006/relationships/image" Target="../media/image154.png"/><Relationship Id="rId27" Type="http://schemas.openxmlformats.org/officeDocument/2006/relationships/image" Target="../media/image155.jpeg"/><Relationship Id="rId28" Type="http://schemas.openxmlformats.org/officeDocument/2006/relationships/image" Target="../media/image156.png"/><Relationship Id="rId29" Type="http://schemas.openxmlformats.org/officeDocument/2006/relationships/image" Target="../media/image157.jpeg"/><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1.png"/><Relationship Id="rId4" Type="http://schemas.openxmlformats.org/officeDocument/2006/relationships/image" Target="../media/image132.jpeg"/><Relationship Id="rId5" Type="http://schemas.openxmlformats.org/officeDocument/2006/relationships/image" Target="../media/image133.png"/><Relationship Id="rId30" Type="http://schemas.openxmlformats.org/officeDocument/2006/relationships/image" Target="../media/image158.png"/><Relationship Id="rId31" Type="http://schemas.openxmlformats.org/officeDocument/2006/relationships/image" Target="../media/image159.jpeg"/><Relationship Id="rId32" Type="http://schemas.openxmlformats.org/officeDocument/2006/relationships/image" Target="../media/image160.png"/><Relationship Id="rId9" Type="http://schemas.openxmlformats.org/officeDocument/2006/relationships/image" Target="../media/image137.jpeg"/><Relationship Id="rId6" Type="http://schemas.openxmlformats.org/officeDocument/2006/relationships/image" Target="../media/image134.png"/><Relationship Id="rId7" Type="http://schemas.openxmlformats.org/officeDocument/2006/relationships/image" Target="../media/image135.jpeg"/><Relationship Id="rId8" Type="http://schemas.openxmlformats.org/officeDocument/2006/relationships/image" Target="../media/image136.png"/><Relationship Id="rId33" Type="http://schemas.openxmlformats.org/officeDocument/2006/relationships/image" Target="../media/image161.jpeg"/><Relationship Id="rId34" Type="http://schemas.openxmlformats.org/officeDocument/2006/relationships/image" Target="../media/image162.jpeg"/><Relationship Id="rId35" Type="http://schemas.openxmlformats.org/officeDocument/2006/relationships/image" Target="../media/image163.gif"/><Relationship Id="rId36" Type="http://schemas.openxmlformats.org/officeDocument/2006/relationships/image" Target="../media/image164.png"/><Relationship Id="rId10" Type="http://schemas.openxmlformats.org/officeDocument/2006/relationships/image" Target="../media/image138.png"/><Relationship Id="rId11" Type="http://schemas.openxmlformats.org/officeDocument/2006/relationships/image" Target="../media/image139.jpeg"/><Relationship Id="rId12" Type="http://schemas.openxmlformats.org/officeDocument/2006/relationships/image" Target="../media/image140.jpeg"/><Relationship Id="rId13" Type="http://schemas.openxmlformats.org/officeDocument/2006/relationships/image" Target="../media/image141.png"/><Relationship Id="rId14" Type="http://schemas.openxmlformats.org/officeDocument/2006/relationships/image" Target="../media/image142.png"/><Relationship Id="rId15" Type="http://schemas.openxmlformats.org/officeDocument/2006/relationships/image" Target="../media/image143.png"/><Relationship Id="rId16" Type="http://schemas.openxmlformats.org/officeDocument/2006/relationships/image" Target="../media/image144.jpeg"/><Relationship Id="rId17" Type="http://schemas.openxmlformats.org/officeDocument/2006/relationships/image" Target="../media/image145.png"/><Relationship Id="rId18" Type="http://schemas.openxmlformats.org/officeDocument/2006/relationships/image" Target="../media/image146.jpeg"/><Relationship Id="rId19" Type="http://schemas.openxmlformats.org/officeDocument/2006/relationships/image" Target="../media/image147.jpeg"/><Relationship Id="rId37" Type="http://schemas.openxmlformats.org/officeDocument/2006/relationships/image" Target="../media/image165.jpg"/><Relationship Id="rId38" Type="http://schemas.openxmlformats.org/officeDocument/2006/relationships/image" Target="../media/image166.png"/><Relationship Id="rId39" Type="http://schemas.openxmlformats.org/officeDocument/2006/relationships/image" Target="../media/image167.gif"/><Relationship Id="rId40" Type="http://schemas.openxmlformats.org/officeDocument/2006/relationships/image" Target="../media/image168.png"/><Relationship Id="rId41" Type="http://schemas.openxmlformats.org/officeDocument/2006/relationships/image" Target="../media/image169.gif"/><Relationship Id="rId42" Type="http://schemas.openxmlformats.org/officeDocument/2006/relationships/image" Target="../media/image170.png"/><Relationship Id="rId43" Type="http://schemas.openxmlformats.org/officeDocument/2006/relationships/image" Target="../media/image171.jpeg"/><Relationship Id="rId44" Type="http://schemas.openxmlformats.org/officeDocument/2006/relationships/image" Target="../media/image172.jpeg"/><Relationship Id="rId45" Type="http://schemas.openxmlformats.org/officeDocument/2006/relationships/image" Target="../media/image17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Pentaho</a:t>
            </a:r>
            <a:br>
              <a:rPr lang="en-US" dirty="0" smtClean="0"/>
            </a:br>
            <a:r>
              <a:rPr lang="en-US" sz="2200" dirty="0" smtClean="0"/>
              <a:t>Big Data Integration &amp; Analytics</a:t>
            </a:r>
            <a:endParaRPr lang="en-US" sz="2200" dirty="0"/>
          </a:p>
        </p:txBody>
      </p:sp>
      <p:sp>
        <p:nvSpPr>
          <p:cNvPr id="3" name="Subtitle 2"/>
          <p:cNvSpPr>
            <a:spLocks noGrp="1"/>
          </p:cNvSpPr>
          <p:nvPr>
            <p:ph type="subTitle" idx="1"/>
          </p:nvPr>
        </p:nvSpPr>
        <p:spPr>
          <a:xfrm>
            <a:off x="4047076" y="3299833"/>
            <a:ext cx="4633157" cy="861774"/>
          </a:xfrm>
        </p:spPr>
        <p:txBody>
          <a:bodyPr/>
          <a:lstStyle/>
          <a:p>
            <a:r>
              <a:rPr lang="en-US" dirty="0" smtClean="0"/>
              <a:t>Marcos Andersen</a:t>
            </a:r>
          </a:p>
          <a:p>
            <a:r>
              <a:rPr lang="en-US" dirty="0" smtClean="0"/>
              <a:t>Sales, Latin America</a:t>
            </a:r>
          </a:p>
          <a:p>
            <a:r>
              <a:rPr lang="en-US" sz="1200" dirty="0" smtClean="0"/>
              <a:t>October, </a:t>
            </a:r>
            <a:r>
              <a:rPr lang="en-US" sz="1200" dirty="0" smtClean="0"/>
              <a:t>2016</a:t>
            </a:r>
            <a:endParaRPr lang="en-US" sz="1200" dirty="0"/>
          </a:p>
        </p:txBody>
      </p:sp>
    </p:spTree>
    <p:extLst>
      <p:ext uri="{BB962C8B-B14F-4D97-AF65-F5344CB8AC3E}">
        <p14:creationId xmlns:p14="http://schemas.microsoft.com/office/powerpoint/2010/main" val="17268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867397" y="2233781"/>
            <a:ext cx="7761671" cy="1453141"/>
          </a:xfrm>
        </p:spPr>
        <p:txBody>
          <a:bodyPr/>
          <a:lstStyle/>
          <a:p>
            <a:pPr algn="ctr"/>
            <a:r>
              <a:rPr lang="en-US" b="0" dirty="0" smtClean="0"/>
              <a:t>The most powerful insights come from blending data from multiple sources</a:t>
            </a:r>
            <a:endParaRPr lang="en-US" b="0" dirty="0"/>
          </a:p>
        </p:txBody>
      </p:sp>
    </p:spTree>
    <p:extLst>
      <p:ext uri="{BB962C8B-B14F-4D97-AF65-F5344CB8AC3E}">
        <p14:creationId xmlns:p14="http://schemas.microsoft.com/office/powerpoint/2010/main" val="121222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Big Data Blueprints</a:t>
            </a:r>
            <a:br>
              <a:rPr lang="en-US" dirty="0" smtClean="0"/>
            </a:br>
            <a:r>
              <a:rPr lang="en-US" sz="2200" dirty="0" smtClean="0"/>
              <a:t>Analytics at the Point of Impact</a:t>
            </a:r>
            <a:endParaRPr lang="en-US" sz="2200" dirty="0"/>
          </a:p>
        </p:txBody>
      </p:sp>
      <p:sp>
        <p:nvSpPr>
          <p:cNvPr id="4" name="Subtítulo 3"/>
          <p:cNvSpPr>
            <a:spLocks noGrp="1"/>
          </p:cNvSpPr>
          <p:nvPr>
            <p:ph type="subTitle" idx="1"/>
          </p:nvPr>
        </p:nvSpPr>
        <p:spPr/>
        <p:txBody>
          <a:bodyPr/>
          <a:lstStyle/>
          <a:p>
            <a:endParaRPr lang="pt-BR"/>
          </a:p>
        </p:txBody>
      </p:sp>
    </p:spTree>
    <p:extLst>
      <p:ext uri="{BB962C8B-B14F-4D97-AF65-F5344CB8AC3E}">
        <p14:creationId xmlns:p14="http://schemas.microsoft.com/office/powerpoint/2010/main" val="187386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Blending the Worlds Together</a:t>
            </a:r>
            <a:endParaRPr lang="en-US" dirty="0"/>
          </a:p>
        </p:txBody>
      </p:sp>
      <p:grpSp>
        <p:nvGrpSpPr>
          <p:cNvPr id="4" name="Group 3"/>
          <p:cNvGrpSpPr/>
          <p:nvPr/>
        </p:nvGrpSpPr>
        <p:grpSpPr>
          <a:xfrm>
            <a:off x="260354" y="1529024"/>
            <a:ext cx="8540749" cy="2121804"/>
            <a:chOff x="566627" y="3897742"/>
            <a:chExt cx="23242302" cy="5408591"/>
          </a:xfrm>
          <a:effectLst/>
        </p:grpSpPr>
        <p:pic>
          <p:nvPicPr>
            <p:cNvPr id="5" name="Picture 4"/>
            <p:cNvPicPr>
              <a:picLocks noChangeAspect="1"/>
            </p:cNvPicPr>
            <p:nvPr/>
          </p:nvPicPr>
          <p:blipFill>
            <a:blip r:embed="rId2" cstate="print"/>
            <a:stretch>
              <a:fillRect/>
            </a:stretch>
          </p:blipFill>
          <p:spPr>
            <a:xfrm>
              <a:off x="1330677" y="3897742"/>
              <a:ext cx="1885992" cy="1811151"/>
            </a:xfrm>
            <a:prstGeom prst="rect">
              <a:avLst/>
            </a:prstGeom>
          </p:spPr>
        </p:pic>
        <p:pic>
          <p:nvPicPr>
            <p:cNvPr id="6" name="Picture 5"/>
            <p:cNvPicPr>
              <a:picLocks noChangeAspect="1"/>
            </p:cNvPicPr>
            <p:nvPr/>
          </p:nvPicPr>
          <p:blipFill>
            <a:blip r:embed="rId3" cstate="print"/>
            <a:stretch>
              <a:fillRect/>
            </a:stretch>
          </p:blipFill>
          <p:spPr>
            <a:xfrm>
              <a:off x="1162716" y="6755014"/>
              <a:ext cx="2221912" cy="1651421"/>
            </a:xfrm>
            <a:prstGeom prst="rect">
              <a:avLst/>
            </a:prstGeom>
          </p:spPr>
        </p:pic>
        <p:pic>
          <p:nvPicPr>
            <p:cNvPr id="7" name="Picture 6"/>
            <p:cNvPicPr>
              <a:picLocks noChangeAspect="1"/>
            </p:cNvPicPr>
            <p:nvPr/>
          </p:nvPicPr>
          <p:blipFill>
            <a:blip r:embed="rId4" cstate="print"/>
            <a:stretch>
              <a:fillRect/>
            </a:stretch>
          </p:blipFill>
          <p:spPr>
            <a:xfrm>
              <a:off x="4034449" y="5597682"/>
              <a:ext cx="2548776" cy="1764537"/>
            </a:xfrm>
            <a:prstGeom prst="rect">
              <a:avLst/>
            </a:prstGeom>
          </p:spPr>
        </p:pic>
        <p:sp>
          <p:nvSpPr>
            <p:cNvPr id="8" name="TextBox 7"/>
            <p:cNvSpPr txBox="1"/>
            <p:nvPr/>
          </p:nvSpPr>
          <p:spPr>
            <a:xfrm>
              <a:off x="926465" y="5803632"/>
              <a:ext cx="3064880" cy="5884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dirty="0" smtClean="0">
                  <a:latin typeface="Arial"/>
                  <a:ea typeface="Open Sans"/>
                  <a:cs typeface="Open Sans"/>
                  <a:sym typeface="Open Sans"/>
                </a:rPr>
                <a:t>Customer</a:t>
              </a:r>
              <a:endParaRPr lang="en-US" dirty="0">
                <a:latin typeface="Arial"/>
                <a:ea typeface="Open Sans"/>
                <a:cs typeface="Open Sans"/>
                <a:sym typeface="Open Sans"/>
              </a:endParaRPr>
            </a:p>
          </p:txBody>
        </p:sp>
        <p:sp>
          <p:nvSpPr>
            <p:cNvPr id="9" name="TextBox 8"/>
            <p:cNvSpPr txBox="1"/>
            <p:nvPr/>
          </p:nvSpPr>
          <p:spPr>
            <a:xfrm>
              <a:off x="566627" y="8717928"/>
              <a:ext cx="3064880" cy="5884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dirty="0" smtClean="0">
                  <a:latin typeface="Arial"/>
                  <a:ea typeface="Open Sans"/>
                  <a:cs typeface="Open Sans"/>
                  <a:sym typeface="Open Sans"/>
                </a:rPr>
                <a:t>Billing</a:t>
              </a:r>
              <a:endParaRPr lang="en-US" dirty="0">
                <a:latin typeface="Arial"/>
                <a:ea typeface="Open Sans"/>
                <a:cs typeface="Open Sans"/>
                <a:sym typeface="Open Sans"/>
              </a:endParaRPr>
            </a:p>
          </p:txBody>
        </p:sp>
        <p:sp>
          <p:nvSpPr>
            <p:cNvPr id="10" name="TextBox 9"/>
            <p:cNvSpPr txBox="1"/>
            <p:nvPr/>
          </p:nvSpPr>
          <p:spPr>
            <a:xfrm>
              <a:off x="3750932" y="7519863"/>
              <a:ext cx="3435178" cy="5884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dirty="0" smtClean="0">
                  <a:latin typeface="Arial"/>
                  <a:ea typeface="Open Sans"/>
                  <a:cs typeface="Open Sans"/>
                  <a:sym typeface="Open Sans"/>
                </a:rPr>
                <a:t>Provisioning</a:t>
              </a:r>
              <a:endParaRPr lang="en-US" dirty="0">
                <a:latin typeface="Arial"/>
                <a:ea typeface="Open Sans"/>
                <a:cs typeface="Open Sans"/>
                <a:sym typeface="Open Sans"/>
              </a:endParaRPr>
            </a:p>
          </p:txBody>
        </p:sp>
        <p:sp>
          <p:nvSpPr>
            <p:cNvPr id="11" name="TextBox 10"/>
            <p:cNvSpPr txBox="1"/>
            <p:nvPr/>
          </p:nvSpPr>
          <p:spPr>
            <a:xfrm>
              <a:off x="19661605" y="8252579"/>
              <a:ext cx="4147324" cy="6619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2000" dirty="0">
                  <a:solidFill>
                    <a:srgbClr val="005DA6"/>
                  </a:solidFill>
                  <a:latin typeface="Arial"/>
                  <a:ea typeface="Open Sans"/>
                  <a:cs typeface="Open Sans"/>
                  <a:sym typeface="Open Sans"/>
                </a:rPr>
                <a:t>BI TOOLS</a:t>
              </a:r>
            </a:p>
          </p:txBody>
        </p:sp>
        <p:sp>
          <p:nvSpPr>
            <p:cNvPr id="12" name="TextBox 11"/>
            <p:cNvSpPr txBox="1"/>
            <p:nvPr/>
          </p:nvSpPr>
          <p:spPr>
            <a:xfrm>
              <a:off x="13974231" y="8293977"/>
              <a:ext cx="5190064" cy="6619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2000" dirty="0">
                  <a:solidFill>
                    <a:srgbClr val="005DA6"/>
                  </a:solidFill>
                  <a:latin typeface="Arial"/>
                  <a:ea typeface="Open Sans"/>
                  <a:cs typeface="Open Sans"/>
                  <a:sym typeface="Open Sans"/>
                </a:rPr>
                <a:t>DATA MARTS</a:t>
              </a:r>
            </a:p>
          </p:txBody>
        </p:sp>
        <p:sp>
          <p:nvSpPr>
            <p:cNvPr id="13" name="TextBox 12"/>
            <p:cNvSpPr txBox="1"/>
            <p:nvPr/>
          </p:nvSpPr>
          <p:spPr>
            <a:xfrm>
              <a:off x="9313388" y="8321702"/>
              <a:ext cx="3064880" cy="6619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2000" dirty="0">
                  <a:solidFill>
                    <a:srgbClr val="005DA6"/>
                  </a:solidFill>
                  <a:latin typeface="Arial"/>
                  <a:ea typeface="Open Sans"/>
                  <a:cs typeface="Open Sans"/>
                  <a:sym typeface="Open Sans"/>
                </a:rPr>
                <a:t>EDW</a:t>
              </a:r>
            </a:p>
          </p:txBody>
        </p:sp>
        <p:pic>
          <p:nvPicPr>
            <p:cNvPr id="14" name="DataMarts-Blue.png"/>
            <p:cNvPicPr/>
            <p:nvPr/>
          </p:nvPicPr>
          <p:blipFill>
            <a:blip r:embed="rId5" cstate="print">
              <a:extLst/>
            </a:blip>
            <a:stretch>
              <a:fillRect/>
            </a:stretch>
          </p:blipFill>
          <p:spPr>
            <a:xfrm>
              <a:off x="13954366" y="5032593"/>
              <a:ext cx="4972609" cy="2739149"/>
            </a:xfrm>
            <a:prstGeom prst="rect">
              <a:avLst/>
            </a:prstGeom>
            <a:ln w="12700">
              <a:miter lim="400000"/>
            </a:ln>
            <a:effectLst/>
          </p:spPr>
        </p:pic>
        <p:pic>
          <p:nvPicPr>
            <p:cNvPr id="15" name="DB-blue-EDW.ai"/>
            <p:cNvPicPr/>
            <p:nvPr/>
          </p:nvPicPr>
          <p:blipFill>
            <a:blip r:embed="rId6" cstate="print">
              <a:extLst/>
            </a:blip>
            <a:srcRect/>
            <a:stretch>
              <a:fillRect/>
            </a:stretch>
          </p:blipFill>
          <p:spPr>
            <a:xfrm>
              <a:off x="9141106" y="3934015"/>
              <a:ext cx="3472603" cy="3957840"/>
            </a:xfrm>
            <a:prstGeom prst="rect">
              <a:avLst/>
            </a:prstGeom>
            <a:ln w="12700">
              <a:miter lim="400000"/>
            </a:ln>
            <a:effectLst/>
          </p:spPr>
        </p:pic>
        <p:pic>
          <p:nvPicPr>
            <p:cNvPr id="16" name="ArrowRTshort001.ai"/>
            <p:cNvPicPr/>
            <p:nvPr/>
          </p:nvPicPr>
          <p:blipFill>
            <a:blip r:embed="rId7" cstate="print">
              <a:extLst/>
            </a:blip>
            <a:stretch>
              <a:fillRect/>
            </a:stretch>
          </p:blipFill>
          <p:spPr>
            <a:xfrm>
              <a:off x="12815745" y="5947593"/>
              <a:ext cx="824972" cy="841981"/>
            </a:xfrm>
            <a:prstGeom prst="rect">
              <a:avLst/>
            </a:prstGeom>
            <a:ln w="12700">
              <a:miter lim="400000"/>
            </a:ln>
            <a:effectLst/>
          </p:spPr>
        </p:pic>
        <p:pic>
          <p:nvPicPr>
            <p:cNvPr id="17" name="ArrowRTshort002.ai"/>
            <p:cNvPicPr/>
            <p:nvPr/>
          </p:nvPicPr>
          <p:blipFill>
            <a:blip r:embed="rId7" cstate="print">
              <a:extLst/>
            </a:blip>
            <a:stretch>
              <a:fillRect/>
            </a:stretch>
          </p:blipFill>
          <p:spPr>
            <a:xfrm>
              <a:off x="19129113" y="5955480"/>
              <a:ext cx="884972" cy="903216"/>
            </a:xfrm>
            <a:prstGeom prst="rect">
              <a:avLst/>
            </a:prstGeom>
            <a:ln w="12700">
              <a:miter lim="400000"/>
            </a:ln>
            <a:effectLst/>
          </p:spPr>
        </p:pic>
        <p:pic>
          <p:nvPicPr>
            <p:cNvPr id="18" name="MedRT-Grey002.ai"/>
            <p:cNvPicPr/>
            <p:nvPr/>
          </p:nvPicPr>
          <p:blipFill>
            <a:blip r:embed="rId8" cstate="print">
              <a:extLst/>
            </a:blip>
            <a:stretch>
              <a:fillRect/>
            </a:stretch>
          </p:blipFill>
          <p:spPr>
            <a:xfrm>
              <a:off x="6812252" y="5947593"/>
              <a:ext cx="2024328" cy="841981"/>
            </a:xfrm>
            <a:prstGeom prst="rect">
              <a:avLst/>
            </a:prstGeom>
            <a:ln w="12700">
              <a:miter lim="400000"/>
            </a:ln>
            <a:effectLst/>
          </p:spPr>
        </p:pic>
        <p:pic>
          <p:nvPicPr>
            <p:cNvPr id="19" name="BI-Tools-NEWCUBE-blue.png"/>
            <p:cNvPicPr/>
            <p:nvPr/>
          </p:nvPicPr>
          <p:blipFill>
            <a:blip r:embed="rId9" cstate="print">
              <a:extLst/>
            </a:blip>
            <a:stretch>
              <a:fillRect/>
            </a:stretch>
          </p:blipFill>
          <p:spPr>
            <a:xfrm>
              <a:off x="20190045" y="4824086"/>
              <a:ext cx="2899228" cy="2894796"/>
            </a:xfrm>
            <a:prstGeom prst="rect">
              <a:avLst/>
            </a:prstGeom>
            <a:ln w="12700">
              <a:miter lim="400000"/>
            </a:ln>
            <a:effectLst/>
          </p:spPr>
        </p:pic>
      </p:grpSp>
    </p:spTree>
    <p:extLst>
      <p:ext uri="{BB962C8B-B14F-4D97-AF65-F5344CB8AC3E}">
        <p14:creationId xmlns:p14="http://schemas.microsoft.com/office/powerpoint/2010/main" val="42097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Blending the Worlds Together</a:t>
            </a:r>
            <a:endParaRPr lang="en-US" dirty="0"/>
          </a:p>
        </p:txBody>
      </p:sp>
      <p:grpSp>
        <p:nvGrpSpPr>
          <p:cNvPr id="20" name="Group 19"/>
          <p:cNvGrpSpPr/>
          <p:nvPr/>
        </p:nvGrpSpPr>
        <p:grpSpPr>
          <a:xfrm>
            <a:off x="569818" y="3018113"/>
            <a:ext cx="7986984" cy="1736779"/>
            <a:chOff x="566627" y="3934014"/>
            <a:chExt cx="22522646" cy="5424803"/>
          </a:xfrm>
        </p:grpSpPr>
        <p:pic>
          <p:nvPicPr>
            <p:cNvPr id="21" name="Picture 20"/>
            <p:cNvPicPr>
              <a:picLocks noChangeAspect="1"/>
            </p:cNvPicPr>
            <p:nvPr/>
          </p:nvPicPr>
          <p:blipFill>
            <a:blip r:embed="rId2" cstate="print"/>
            <a:stretch>
              <a:fillRect/>
            </a:stretch>
          </p:blipFill>
          <p:spPr>
            <a:xfrm>
              <a:off x="1795226" y="3934014"/>
              <a:ext cx="1710154" cy="1811150"/>
            </a:xfrm>
            <a:prstGeom prst="rect">
              <a:avLst/>
            </a:prstGeom>
          </p:spPr>
        </p:pic>
        <p:pic>
          <p:nvPicPr>
            <p:cNvPr id="22" name="Picture 21"/>
            <p:cNvPicPr>
              <a:picLocks noChangeAspect="1"/>
            </p:cNvPicPr>
            <p:nvPr/>
          </p:nvPicPr>
          <p:blipFill>
            <a:blip r:embed="rId3" cstate="print"/>
            <a:stretch>
              <a:fillRect/>
            </a:stretch>
          </p:blipFill>
          <p:spPr>
            <a:xfrm>
              <a:off x="1162716" y="6755014"/>
              <a:ext cx="2221912" cy="1651421"/>
            </a:xfrm>
            <a:prstGeom prst="rect">
              <a:avLst/>
            </a:prstGeom>
          </p:spPr>
        </p:pic>
        <p:pic>
          <p:nvPicPr>
            <p:cNvPr id="23" name="Picture 22"/>
            <p:cNvPicPr>
              <a:picLocks noChangeAspect="1"/>
            </p:cNvPicPr>
            <p:nvPr/>
          </p:nvPicPr>
          <p:blipFill>
            <a:blip r:embed="rId4" cstate="print"/>
            <a:stretch>
              <a:fillRect/>
            </a:stretch>
          </p:blipFill>
          <p:spPr>
            <a:xfrm>
              <a:off x="4034453" y="5597682"/>
              <a:ext cx="2211831" cy="1764535"/>
            </a:xfrm>
            <a:prstGeom prst="rect">
              <a:avLst/>
            </a:prstGeom>
          </p:spPr>
        </p:pic>
        <p:sp>
          <p:nvSpPr>
            <p:cNvPr id="24" name="TextBox 23"/>
            <p:cNvSpPr txBox="1"/>
            <p:nvPr/>
          </p:nvSpPr>
          <p:spPr>
            <a:xfrm>
              <a:off x="926468" y="5803629"/>
              <a:ext cx="3064879" cy="6408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Customer</a:t>
              </a:r>
            </a:p>
          </p:txBody>
        </p:sp>
        <p:sp>
          <p:nvSpPr>
            <p:cNvPr id="25" name="TextBox 24"/>
            <p:cNvSpPr txBox="1"/>
            <p:nvPr/>
          </p:nvSpPr>
          <p:spPr>
            <a:xfrm>
              <a:off x="566627" y="8717928"/>
              <a:ext cx="3064879" cy="6408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Billing</a:t>
              </a:r>
            </a:p>
          </p:txBody>
        </p:sp>
        <p:sp>
          <p:nvSpPr>
            <p:cNvPr id="26" name="TextBox 25"/>
            <p:cNvSpPr txBox="1"/>
            <p:nvPr/>
          </p:nvSpPr>
          <p:spPr>
            <a:xfrm>
              <a:off x="3750930" y="7519865"/>
              <a:ext cx="3435177" cy="6408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Provisioning</a:t>
              </a:r>
            </a:p>
          </p:txBody>
        </p:sp>
        <p:sp>
          <p:nvSpPr>
            <p:cNvPr id="27" name="TextBox 26"/>
            <p:cNvSpPr txBox="1"/>
            <p:nvPr/>
          </p:nvSpPr>
          <p:spPr>
            <a:xfrm>
              <a:off x="20015495" y="8010651"/>
              <a:ext cx="3064879" cy="811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2000" spc="-150" dirty="0">
                  <a:solidFill>
                    <a:srgbClr val="005DA6"/>
                  </a:solidFill>
                  <a:latin typeface="Arial"/>
                  <a:ea typeface="Open Sans"/>
                  <a:cs typeface="Open Sans"/>
                  <a:sym typeface="Open Sans"/>
                </a:rPr>
                <a:t>BI TOOLS</a:t>
              </a:r>
            </a:p>
          </p:txBody>
        </p:sp>
        <p:sp>
          <p:nvSpPr>
            <p:cNvPr id="28" name="TextBox 27"/>
            <p:cNvSpPr txBox="1"/>
            <p:nvPr/>
          </p:nvSpPr>
          <p:spPr>
            <a:xfrm>
              <a:off x="14020861" y="8010651"/>
              <a:ext cx="4284080" cy="811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2000" spc="-150" dirty="0">
                  <a:solidFill>
                    <a:srgbClr val="005DA6"/>
                  </a:solidFill>
                  <a:latin typeface="Arial"/>
                  <a:ea typeface="Open Sans"/>
                  <a:cs typeface="Open Sans"/>
                  <a:sym typeface="Open Sans"/>
                </a:rPr>
                <a:t>DATA MARTS</a:t>
              </a:r>
            </a:p>
          </p:txBody>
        </p:sp>
        <p:sp>
          <p:nvSpPr>
            <p:cNvPr id="29" name="TextBox 28"/>
            <p:cNvSpPr txBox="1"/>
            <p:nvPr/>
          </p:nvSpPr>
          <p:spPr>
            <a:xfrm>
              <a:off x="9313386" y="8010652"/>
              <a:ext cx="3064879" cy="811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2000" spc="-150" dirty="0">
                  <a:solidFill>
                    <a:srgbClr val="005DA6"/>
                  </a:solidFill>
                  <a:latin typeface="Arial"/>
                  <a:ea typeface="Open Sans"/>
                  <a:cs typeface="Open Sans"/>
                  <a:sym typeface="Open Sans"/>
                </a:rPr>
                <a:t>EDW</a:t>
              </a:r>
            </a:p>
          </p:txBody>
        </p:sp>
        <p:pic>
          <p:nvPicPr>
            <p:cNvPr id="30" name="DataMarts-Blue.png"/>
            <p:cNvPicPr/>
            <p:nvPr/>
          </p:nvPicPr>
          <p:blipFill>
            <a:blip r:embed="rId5" cstate="print">
              <a:extLst/>
            </a:blip>
            <a:stretch>
              <a:fillRect/>
            </a:stretch>
          </p:blipFill>
          <p:spPr>
            <a:xfrm>
              <a:off x="13954366" y="5032593"/>
              <a:ext cx="4972609" cy="2739149"/>
            </a:xfrm>
            <a:prstGeom prst="rect">
              <a:avLst/>
            </a:prstGeom>
            <a:ln w="12700">
              <a:miter lim="400000"/>
            </a:ln>
            <a:effectLst/>
          </p:spPr>
        </p:pic>
        <p:pic>
          <p:nvPicPr>
            <p:cNvPr id="31" name="DB-blue-EDW.ai"/>
            <p:cNvPicPr/>
            <p:nvPr/>
          </p:nvPicPr>
          <p:blipFill>
            <a:blip r:embed="rId6" cstate="print">
              <a:extLst/>
            </a:blip>
            <a:srcRect/>
            <a:stretch>
              <a:fillRect/>
            </a:stretch>
          </p:blipFill>
          <p:spPr>
            <a:xfrm>
              <a:off x="9141106" y="3934014"/>
              <a:ext cx="3472603" cy="3957840"/>
            </a:xfrm>
            <a:prstGeom prst="rect">
              <a:avLst/>
            </a:prstGeom>
            <a:ln w="12700">
              <a:miter lim="400000"/>
            </a:ln>
            <a:effectLst/>
          </p:spPr>
        </p:pic>
        <p:pic>
          <p:nvPicPr>
            <p:cNvPr id="32" name="ArrowRTshort001.ai"/>
            <p:cNvPicPr/>
            <p:nvPr/>
          </p:nvPicPr>
          <p:blipFill>
            <a:blip r:embed="rId7" cstate="print">
              <a:extLst/>
            </a:blip>
            <a:stretch>
              <a:fillRect/>
            </a:stretch>
          </p:blipFill>
          <p:spPr>
            <a:xfrm>
              <a:off x="12781184" y="5913032"/>
              <a:ext cx="1005604" cy="1026336"/>
            </a:xfrm>
            <a:prstGeom prst="rect">
              <a:avLst/>
            </a:prstGeom>
            <a:ln w="12700">
              <a:miter lim="400000"/>
            </a:ln>
            <a:effectLst/>
          </p:spPr>
        </p:pic>
        <p:pic>
          <p:nvPicPr>
            <p:cNvPr id="33" name="ArrowRTshort002.ai"/>
            <p:cNvPicPr/>
            <p:nvPr/>
          </p:nvPicPr>
          <p:blipFill>
            <a:blip r:embed="rId7" cstate="print">
              <a:extLst/>
            </a:blip>
            <a:stretch>
              <a:fillRect/>
            </a:stretch>
          </p:blipFill>
          <p:spPr>
            <a:xfrm>
              <a:off x="19094553" y="5851796"/>
              <a:ext cx="1005605" cy="1026336"/>
            </a:xfrm>
            <a:prstGeom prst="rect">
              <a:avLst/>
            </a:prstGeom>
            <a:ln w="12700">
              <a:miter lim="400000"/>
            </a:ln>
            <a:effectLst/>
          </p:spPr>
        </p:pic>
        <p:pic>
          <p:nvPicPr>
            <p:cNvPr id="34" name="MedRT-Grey002.ai"/>
            <p:cNvPicPr/>
            <p:nvPr/>
          </p:nvPicPr>
          <p:blipFill>
            <a:blip r:embed="rId8" cstate="print">
              <a:extLst/>
            </a:blip>
            <a:stretch>
              <a:fillRect/>
            </a:stretch>
          </p:blipFill>
          <p:spPr>
            <a:xfrm>
              <a:off x="6604888" y="5913032"/>
              <a:ext cx="2467561" cy="1026337"/>
            </a:xfrm>
            <a:prstGeom prst="rect">
              <a:avLst/>
            </a:prstGeom>
            <a:ln w="12700">
              <a:miter lim="400000"/>
            </a:ln>
            <a:effectLst/>
          </p:spPr>
        </p:pic>
        <p:pic>
          <p:nvPicPr>
            <p:cNvPr id="35" name="BI-Tools-NEWCUBE-blue.png"/>
            <p:cNvPicPr/>
            <p:nvPr/>
          </p:nvPicPr>
          <p:blipFill>
            <a:blip r:embed="rId9" cstate="print">
              <a:extLst/>
            </a:blip>
            <a:stretch>
              <a:fillRect/>
            </a:stretch>
          </p:blipFill>
          <p:spPr>
            <a:xfrm>
              <a:off x="20190045" y="4824086"/>
              <a:ext cx="2899228" cy="2894796"/>
            </a:xfrm>
            <a:prstGeom prst="rect">
              <a:avLst/>
            </a:prstGeom>
            <a:ln w="12700">
              <a:miter lim="400000"/>
            </a:ln>
            <a:effectLst/>
          </p:spPr>
        </p:pic>
      </p:grpSp>
      <p:grpSp>
        <p:nvGrpSpPr>
          <p:cNvPr id="36" name="Group 35"/>
          <p:cNvGrpSpPr/>
          <p:nvPr/>
        </p:nvGrpSpPr>
        <p:grpSpPr>
          <a:xfrm>
            <a:off x="348127" y="1076275"/>
            <a:ext cx="6040759" cy="1992290"/>
            <a:chOff x="1778339" y="2500804"/>
            <a:chExt cx="14229184" cy="5040205"/>
          </a:xfrm>
        </p:grpSpPr>
        <p:pic>
          <p:nvPicPr>
            <p:cNvPr id="37" name="Picture 36"/>
            <p:cNvPicPr>
              <a:picLocks noChangeAspect="1"/>
            </p:cNvPicPr>
            <p:nvPr/>
          </p:nvPicPr>
          <p:blipFill>
            <a:blip r:embed="rId10" cstate="print"/>
            <a:stretch>
              <a:fillRect/>
            </a:stretch>
          </p:blipFill>
          <p:spPr>
            <a:xfrm>
              <a:off x="5424933" y="5733989"/>
              <a:ext cx="1296490" cy="1305370"/>
            </a:xfrm>
            <a:prstGeom prst="rect">
              <a:avLst/>
            </a:prstGeom>
          </p:spPr>
        </p:pic>
        <p:pic>
          <p:nvPicPr>
            <p:cNvPr id="38" name="Social Media.pdf"/>
            <p:cNvPicPr/>
            <p:nvPr/>
          </p:nvPicPr>
          <p:blipFill>
            <a:blip r:embed="rId11" cstate="print">
              <a:extLst/>
            </a:blip>
            <a:stretch>
              <a:fillRect/>
            </a:stretch>
          </p:blipFill>
          <p:spPr>
            <a:xfrm>
              <a:off x="5157749" y="6985061"/>
              <a:ext cx="1854541" cy="388841"/>
            </a:xfrm>
            <a:prstGeom prst="rect">
              <a:avLst/>
            </a:prstGeom>
            <a:ln w="12700">
              <a:miter lim="400000"/>
            </a:ln>
          </p:spPr>
        </p:pic>
        <p:grpSp>
          <p:nvGrpSpPr>
            <p:cNvPr id="39" name="Group 38"/>
            <p:cNvGrpSpPr/>
            <p:nvPr/>
          </p:nvGrpSpPr>
          <p:grpSpPr>
            <a:xfrm>
              <a:off x="2619380" y="4831217"/>
              <a:ext cx="2603955" cy="1900951"/>
              <a:chOff x="3022600" y="4804133"/>
              <a:chExt cx="2603955" cy="1900951"/>
            </a:xfrm>
          </p:grpSpPr>
          <p:sp>
            <p:nvSpPr>
              <p:cNvPr id="59" name="TextBox 58"/>
              <p:cNvSpPr txBox="1"/>
              <p:nvPr/>
            </p:nvSpPr>
            <p:spPr>
              <a:xfrm>
                <a:off x="3022600" y="6185998"/>
                <a:ext cx="2603955" cy="5190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Location</a:t>
                </a:r>
              </a:p>
            </p:txBody>
          </p:sp>
          <p:pic>
            <p:nvPicPr>
              <p:cNvPr id="60" name="Picture 59"/>
              <p:cNvPicPr>
                <a:picLocks noChangeAspect="1"/>
              </p:cNvPicPr>
              <p:nvPr/>
            </p:nvPicPr>
            <p:blipFill>
              <a:blip r:embed="rId12" cstate="print"/>
              <a:stretch>
                <a:fillRect/>
              </a:stretch>
            </p:blipFill>
            <p:spPr>
              <a:xfrm>
                <a:off x="3733802" y="4804133"/>
                <a:ext cx="1626252" cy="1382314"/>
              </a:xfrm>
              <a:prstGeom prst="rect">
                <a:avLst/>
              </a:prstGeom>
            </p:spPr>
          </p:pic>
        </p:grpSp>
        <p:grpSp>
          <p:nvGrpSpPr>
            <p:cNvPr id="40" name="Group 39"/>
            <p:cNvGrpSpPr/>
            <p:nvPr/>
          </p:nvGrpSpPr>
          <p:grpSpPr>
            <a:xfrm>
              <a:off x="3807975" y="2500804"/>
              <a:ext cx="2143019" cy="1891380"/>
              <a:chOff x="3867976" y="2931729"/>
              <a:chExt cx="2143019" cy="1891380"/>
            </a:xfrm>
          </p:grpSpPr>
          <p:sp>
            <p:nvSpPr>
              <p:cNvPr id="57" name="TextBox 56"/>
              <p:cNvSpPr txBox="1"/>
              <p:nvPr/>
            </p:nvSpPr>
            <p:spPr>
              <a:xfrm>
                <a:off x="3867976" y="4304023"/>
                <a:ext cx="2143019" cy="5190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Sensors</a:t>
                </a:r>
              </a:p>
            </p:txBody>
          </p:sp>
          <p:pic>
            <p:nvPicPr>
              <p:cNvPr id="58" name="Picture 57"/>
              <p:cNvPicPr>
                <a:picLocks noChangeAspect="1"/>
              </p:cNvPicPr>
              <p:nvPr/>
            </p:nvPicPr>
            <p:blipFill>
              <a:blip r:embed="rId13" cstate="print"/>
              <a:stretch>
                <a:fillRect/>
              </a:stretch>
            </p:blipFill>
            <p:spPr>
              <a:xfrm>
                <a:off x="4394722" y="2931729"/>
                <a:ext cx="1577704" cy="1334981"/>
              </a:xfrm>
              <a:prstGeom prst="rect">
                <a:avLst/>
              </a:prstGeom>
            </p:spPr>
          </p:pic>
        </p:grpSp>
        <p:grpSp>
          <p:nvGrpSpPr>
            <p:cNvPr id="41" name="Group 40"/>
            <p:cNvGrpSpPr/>
            <p:nvPr/>
          </p:nvGrpSpPr>
          <p:grpSpPr>
            <a:xfrm>
              <a:off x="5521161" y="3797014"/>
              <a:ext cx="2143019" cy="1650351"/>
              <a:chOff x="5568373" y="3995386"/>
              <a:chExt cx="2143019" cy="1650351"/>
            </a:xfrm>
          </p:grpSpPr>
          <p:sp>
            <p:nvSpPr>
              <p:cNvPr id="55" name="TextBox 54"/>
              <p:cNvSpPr txBox="1"/>
              <p:nvPr/>
            </p:nvSpPr>
            <p:spPr>
              <a:xfrm>
                <a:off x="5568373" y="5126651"/>
                <a:ext cx="2143019" cy="5190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Network</a:t>
                </a:r>
              </a:p>
            </p:txBody>
          </p:sp>
          <p:pic>
            <p:nvPicPr>
              <p:cNvPr id="56" name="Picture 55"/>
              <p:cNvPicPr>
                <a:picLocks noChangeAspect="1"/>
              </p:cNvPicPr>
              <p:nvPr/>
            </p:nvPicPr>
            <p:blipFill>
              <a:blip r:embed="rId14" cstate="print"/>
              <a:stretch>
                <a:fillRect/>
              </a:stretch>
            </p:blipFill>
            <p:spPr>
              <a:xfrm>
                <a:off x="5763439" y="3995386"/>
                <a:ext cx="1825906" cy="1085328"/>
              </a:xfrm>
              <a:prstGeom prst="rect">
                <a:avLst/>
              </a:prstGeom>
            </p:spPr>
          </p:pic>
        </p:grpSp>
        <p:grpSp>
          <p:nvGrpSpPr>
            <p:cNvPr id="42" name="Group 41"/>
            <p:cNvGrpSpPr/>
            <p:nvPr/>
          </p:nvGrpSpPr>
          <p:grpSpPr>
            <a:xfrm>
              <a:off x="1778339" y="3223840"/>
              <a:ext cx="2143017" cy="1782468"/>
              <a:chOff x="2207633" y="3683930"/>
              <a:chExt cx="2143017" cy="1782468"/>
            </a:xfrm>
          </p:grpSpPr>
          <p:sp>
            <p:nvSpPr>
              <p:cNvPr id="53" name="TextBox 52"/>
              <p:cNvSpPr txBox="1"/>
              <p:nvPr/>
            </p:nvSpPr>
            <p:spPr>
              <a:xfrm>
                <a:off x="2207633" y="4947312"/>
                <a:ext cx="2143017" cy="5190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Web</a:t>
                </a:r>
              </a:p>
            </p:txBody>
          </p:sp>
          <p:pic>
            <p:nvPicPr>
              <p:cNvPr id="54" name="Picture 53"/>
              <p:cNvPicPr>
                <a:picLocks noChangeAspect="1"/>
              </p:cNvPicPr>
              <p:nvPr/>
            </p:nvPicPr>
            <p:blipFill>
              <a:blip r:embed="rId15" cstate="print"/>
              <a:stretch>
                <a:fillRect/>
              </a:stretch>
            </p:blipFill>
            <p:spPr>
              <a:xfrm>
                <a:off x="2743391" y="3683930"/>
                <a:ext cx="1195833" cy="1195833"/>
              </a:xfrm>
              <a:prstGeom prst="rect">
                <a:avLst/>
              </a:prstGeom>
            </p:spPr>
          </p:pic>
        </p:grpSp>
        <p:pic>
          <p:nvPicPr>
            <p:cNvPr id="43" name="DB-blue-BIGDATA.ai"/>
            <p:cNvPicPr/>
            <p:nvPr/>
          </p:nvPicPr>
          <p:blipFill>
            <a:blip r:embed="rId16" cstate="print">
              <a:extLst/>
            </a:blip>
            <a:stretch>
              <a:fillRect/>
            </a:stretch>
          </p:blipFill>
          <p:spPr>
            <a:xfrm>
              <a:off x="9357253" y="2608604"/>
              <a:ext cx="3286426" cy="3866757"/>
            </a:xfrm>
            <a:prstGeom prst="rect">
              <a:avLst/>
            </a:prstGeom>
            <a:ln w="12700">
              <a:miter lim="400000"/>
            </a:ln>
            <a:effectLst/>
          </p:spPr>
        </p:pic>
        <p:pic>
          <p:nvPicPr>
            <p:cNvPr id="44" name="DBlogo-hadoop-white.png"/>
            <p:cNvPicPr/>
            <p:nvPr/>
          </p:nvPicPr>
          <p:blipFill>
            <a:blip r:embed="rId17" cstate="print">
              <a:extLst/>
            </a:blip>
            <a:stretch>
              <a:fillRect/>
            </a:stretch>
          </p:blipFill>
          <p:spPr>
            <a:xfrm>
              <a:off x="9975534" y="5632540"/>
              <a:ext cx="1755408" cy="506603"/>
            </a:xfrm>
            <a:prstGeom prst="rect">
              <a:avLst/>
            </a:prstGeom>
            <a:ln w="12700">
              <a:miter lim="400000"/>
            </a:ln>
          </p:spPr>
        </p:pic>
        <p:pic>
          <p:nvPicPr>
            <p:cNvPr id="45" name="DBlogo-mongo-white.png"/>
            <p:cNvPicPr/>
            <p:nvPr/>
          </p:nvPicPr>
          <p:blipFill>
            <a:blip r:embed="rId18" cstate="print">
              <a:extLst/>
            </a:blip>
            <a:stretch>
              <a:fillRect/>
            </a:stretch>
          </p:blipFill>
          <p:spPr>
            <a:xfrm>
              <a:off x="10065030" y="5074717"/>
              <a:ext cx="1645085" cy="506579"/>
            </a:xfrm>
            <a:prstGeom prst="rect">
              <a:avLst/>
            </a:prstGeom>
            <a:ln w="12700">
              <a:miter lim="400000"/>
            </a:ln>
          </p:spPr>
        </p:pic>
        <p:pic>
          <p:nvPicPr>
            <p:cNvPr id="46" name="ADB1.ai"/>
            <p:cNvPicPr/>
            <p:nvPr/>
          </p:nvPicPr>
          <p:blipFill>
            <a:blip r:embed="rId19" cstate="print">
              <a:extLst/>
            </a:blip>
            <a:stretch>
              <a:fillRect/>
            </a:stretch>
          </p:blipFill>
          <p:spPr>
            <a:xfrm>
              <a:off x="13784352" y="4448540"/>
              <a:ext cx="2123112" cy="569275"/>
            </a:xfrm>
            <a:prstGeom prst="rect">
              <a:avLst/>
            </a:prstGeom>
            <a:ln w="12700">
              <a:miter lim="400000"/>
            </a:ln>
            <a:effectLst/>
          </p:spPr>
        </p:pic>
        <p:pic>
          <p:nvPicPr>
            <p:cNvPr id="47" name="ADB2.ai"/>
            <p:cNvPicPr/>
            <p:nvPr/>
          </p:nvPicPr>
          <p:blipFill>
            <a:blip r:embed="rId20" cstate="print">
              <a:extLst/>
            </a:blip>
            <a:stretch>
              <a:fillRect/>
            </a:stretch>
          </p:blipFill>
          <p:spPr>
            <a:xfrm>
              <a:off x="13684621" y="4954396"/>
              <a:ext cx="2322576" cy="569275"/>
            </a:xfrm>
            <a:prstGeom prst="rect">
              <a:avLst/>
            </a:prstGeom>
            <a:ln w="12700">
              <a:miter lim="400000"/>
            </a:ln>
            <a:effectLst/>
          </p:spPr>
        </p:pic>
        <p:pic>
          <p:nvPicPr>
            <p:cNvPr id="48" name="BIG-DATA.ai"/>
            <p:cNvPicPr/>
            <p:nvPr/>
          </p:nvPicPr>
          <p:blipFill>
            <a:blip r:embed="rId21" cstate="print">
              <a:extLst/>
            </a:blip>
            <a:stretch>
              <a:fillRect/>
            </a:stretch>
          </p:blipFill>
          <p:spPr>
            <a:xfrm>
              <a:off x="9811973" y="3936186"/>
              <a:ext cx="2529759" cy="686071"/>
            </a:xfrm>
            <a:prstGeom prst="rect">
              <a:avLst/>
            </a:prstGeom>
            <a:ln w="12700">
              <a:miter lim="400000"/>
            </a:ln>
            <a:effectLst/>
          </p:spPr>
        </p:pic>
        <p:pic>
          <p:nvPicPr>
            <p:cNvPr id="49" name="MedRT-Grey001.ai"/>
            <p:cNvPicPr/>
            <p:nvPr/>
          </p:nvPicPr>
          <p:blipFill>
            <a:blip r:embed="rId8" cstate="print">
              <a:extLst/>
            </a:blip>
            <a:stretch>
              <a:fillRect/>
            </a:stretch>
          </p:blipFill>
          <p:spPr>
            <a:xfrm>
              <a:off x="7656793" y="4572571"/>
              <a:ext cx="1629251" cy="677657"/>
            </a:xfrm>
            <a:prstGeom prst="rect">
              <a:avLst/>
            </a:prstGeom>
            <a:ln w="12700">
              <a:miter lim="400000"/>
            </a:ln>
            <a:effectLst/>
          </p:spPr>
        </p:pic>
        <p:pic>
          <p:nvPicPr>
            <p:cNvPr id="50" name="Icon-Analytics1-white.png"/>
            <p:cNvPicPr/>
            <p:nvPr/>
          </p:nvPicPr>
          <p:blipFill>
            <a:blip r:embed="rId22" cstate="print">
              <a:alphaModFix amt="0"/>
              <a:extLst/>
            </a:blip>
            <a:stretch>
              <a:fillRect/>
            </a:stretch>
          </p:blipFill>
          <p:spPr>
            <a:xfrm rot="21540000">
              <a:off x="13761285" y="4515546"/>
              <a:ext cx="1002223" cy="858440"/>
            </a:xfrm>
            <a:prstGeom prst="rect">
              <a:avLst/>
            </a:prstGeom>
            <a:ln w="12700">
              <a:miter lim="400000"/>
            </a:ln>
            <a:effectLst/>
          </p:spPr>
        </p:pic>
        <p:pic>
          <p:nvPicPr>
            <p:cNvPr id="51" name="ANALYTICS1.ai"/>
            <p:cNvPicPr/>
            <p:nvPr/>
          </p:nvPicPr>
          <p:blipFill>
            <a:blip r:embed="rId23" cstate="print">
              <a:alphaModFix amt="0"/>
              <a:extLst/>
            </a:blip>
            <a:stretch>
              <a:fillRect/>
            </a:stretch>
          </p:blipFill>
          <p:spPr>
            <a:xfrm>
              <a:off x="13780387" y="5792845"/>
              <a:ext cx="2227136" cy="530813"/>
            </a:xfrm>
            <a:prstGeom prst="rect">
              <a:avLst/>
            </a:prstGeom>
            <a:ln w="12700">
              <a:miter lim="400000"/>
            </a:ln>
            <a:effectLst>
              <a:outerShdw blurRad="152400" dist="91309" dir="1931072" rotWithShape="0">
                <a:srgbClr val="000000">
                  <a:alpha val="47975"/>
                </a:srgbClr>
              </a:outerShdw>
            </a:effectLst>
          </p:spPr>
        </p:pic>
        <p:sp>
          <p:nvSpPr>
            <p:cNvPr id="52" name="TextBox 51"/>
            <p:cNvSpPr txBox="1"/>
            <p:nvPr/>
          </p:nvSpPr>
          <p:spPr>
            <a:xfrm>
              <a:off x="4988513" y="7021923"/>
              <a:ext cx="2668280" cy="51908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Social Media</a:t>
              </a:r>
            </a:p>
          </p:txBody>
        </p:sp>
      </p:grpSp>
    </p:spTree>
    <p:extLst>
      <p:ext uri="{BB962C8B-B14F-4D97-AF65-F5344CB8AC3E}">
        <p14:creationId xmlns:p14="http://schemas.microsoft.com/office/powerpoint/2010/main" val="159927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Blending the Worlds Together</a:t>
            </a:r>
            <a:endParaRPr lang="en-US" dirty="0"/>
          </a:p>
        </p:txBody>
      </p:sp>
      <p:pic>
        <p:nvPicPr>
          <p:cNvPr id="4" name="ANALYTICS1.ai"/>
          <p:cNvPicPr/>
          <p:nvPr/>
        </p:nvPicPr>
        <p:blipFill>
          <a:blip r:embed="rId2" cstate="print">
            <a:alphaModFix amt="0"/>
            <a:extLst/>
          </a:blip>
          <a:stretch>
            <a:fillRect/>
          </a:stretch>
        </p:blipFill>
        <p:spPr>
          <a:xfrm>
            <a:off x="5512687" y="2265894"/>
            <a:ext cx="845076" cy="166343"/>
          </a:xfrm>
          <a:prstGeom prst="rect">
            <a:avLst/>
          </a:prstGeom>
          <a:ln w="12700">
            <a:miter lim="400000"/>
          </a:ln>
          <a:effectLst/>
        </p:spPr>
      </p:pic>
      <p:grpSp>
        <p:nvGrpSpPr>
          <p:cNvPr id="5" name="Group 4"/>
          <p:cNvGrpSpPr/>
          <p:nvPr/>
        </p:nvGrpSpPr>
        <p:grpSpPr>
          <a:xfrm>
            <a:off x="4203524" y="1416205"/>
            <a:ext cx="4308478" cy="3333575"/>
            <a:chOff x="9146079" y="2766936"/>
            <a:chExt cx="11354679" cy="10637740"/>
          </a:xfrm>
          <a:effectLst/>
        </p:grpSpPr>
        <p:grpSp>
          <p:nvGrpSpPr>
            <p:cNvPr id="6" name="Group 5"/>
            <p:cNvGrpSpPr/>
            <p:nvPr/>
          </p:nvGrpSpPr>
          <p:grpSpPr>
            <a:xfrm>
              <a:off x="9146079" y="2766936"/>
              <a:ext cx="11354679" cy="10637740"/>
              <a:chOff x="12799491" y="2576416"/>
              <a:chExt cx="11354679" cy="10637740"/>
            </a:xfrm>
          </p:grpSpPr>
          <p:sp>
            <p:nvSpPr>
              <p:cNvPr id="8" name="TextBox 7"/>
              <p:cNvSpPr txBox="1"/>
              <p:nvPr/>
            </p:nvSpPr>
            <p:spPr>
              <a:xfrm>
                <a:off x="15528108" y="12477550"/>
                <a:ext cx="6339278" cy="7366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dirty="0">
                    <a:solidFill>
                      <a:srgbClr val="005DA6"/>
                    </a:solidFill>
                    <a:latin typeface="Arial"/>
                    <a:ea typeface="Open Sans"/>
                    <a:cs typeface="Open Sans"/>
                    <a:sym typeface="Open Sans"/>
                  </a:rPr>
                  <a:t>DATA MARTS</a:t>
                </a:r>
              </a:p>
            </p:txBody>
          </p:sp>
          <p:pic>
            <p:nvPicPr>
              <p:cNvPr id="9" name="DataMarts-Blue.png"/>
              <p:cNvPicPr/>
              <p:nvPr/>
            </p:nvPicPr>
            <p:blipFill>
              <a:blip r:embed="rId3" cstate="print">
                <a:extLst/>
              </a:blip>
              <a:stretch>
                <a:fillRect/>
              </a:stretch>
            </p:blipFill>
            <p:spPr>
              <a:xfrm>
                <a:off x="16127220" y="10221703"/>
                <a:ext cx="3643231" cy="2006864"/>
              </a:xfrm>
              <a:prstGeom prst="rect">
                <a:avLst/>
              </a:prstGeom>
              <a:ln w="12700">
                <a:miter lim="400000"/>
              </a:ln>
              <a:effectLst/>
            </p:spPr>
          </p:pic>
          <p:pic>
            <p:nvPicPr>
              <p:cNvPr id="10" name="DB-blue-analytic1.ai"/>
              <p:cNvPicPr/>
              <p:nvPr/>
            </p:nvPicPr>
            <p:blipFill>
              <a:blip r:embed="rId4" cstate="print">
                <a:extLst/>
              </a:blip>
              <a:stretch>
                <a:fillRect/>
              </a:stretch>
            </p:blipFill>
            <p:spPr>
              <a:xfrm>
                <a:off x="18418705" y="2576416"/>
                <a:ext cx="2997345" cy="2758516"/>
              </a:xfrm>
              <a:prstGeom prst="rect">
                <a:avLst/>
              </a:prstGeom>
              <a:ln w="12700">
                <a:miter lim="400000"/>
              </a:ln>
              <a:effectLst/>
            </p:spPr>
          </p:pic>
          <p:pic>
            <p:nvPicPr>
              <p:cNvPr id="11" name="ADB1.ai"/>
              <p:cNvPicPr/>
              <p:nvPr/>
            </p:nvPicPr>
            <p:blipFill>
              <a:blip r:embed="rId5" cstate="print">
                <a:extLst/>
              </a:blip>
              <a:stretch>
                <a:fillRect/>
              </a:stretch>
            </p:blipFill>
            <p:spPr>
              <a:xfrm>
                <a:off x="18739429" y="3641487"/>
                <a:ext cx="2355893" cy="631691"/>
              </a:xfrm>
              <a:prstGeom prst="rect">
                <a:avLst/>
              </a:prstGeom>
              <a:ln w="12700">
                <a:miter lim="400000"/>
              </a:ln>
              <a:effectLst/>
            </p:spPr>
          </p:pic>
          <p:pic>
            <p:nvPicPr>
              <p:cNvPr id="12" name="BlendArrow1.pdf"/>
              <p:cNvPicPr/>
              <p:nvPr/>
            </p:nvPicPr>
            <p:blipFill>
              <a:blip r:embed="rId6" cstate="print">
                <a:grayscl/>
                <a:extLst/>
              </a:blip>
              <a:stretch>
                <a:fillRect/>
              </a:stretch>
            </p:blipFill>
            <p:spPr>
              <a:xfrm>
                <a:off x="14948854" y="2766936"/>
                <a:ext cx="3303182" cy="1520056"/>
              </a:xfrm>
              <a:prstGeom prst="rect">
                <a:avLst/>
              </a:prstGeom>
              <a:ln w="12700">
                <a:miter lim="400000"/>
              </a:ln>
              <a:effectLst/>
            </p:spPr>
          </p:pic>
          <p:pic>
            <p:nvPicPr>
              <p:cNvPr id="13" name="BlendArrow2.pdf"/>
              <p:cNvPicPr/>
              <p:nvPr/>
            </p:nvPicPr>
            <p:blipFill>
              <a:blip r:embed="rId7" cstate="print">
                <a:grayscl/>
                <a:extLst/>
              </a:blip>
              <a:stretch>
                <a:fillRect/>
              </a:stretch>
            </p:blipFill>
            <p:spPr>
              <a:xfrm>
                <a:off x="21322101" y="5164896"/>
                <a:ext cx="1215548" cy="1945697"/>
              </a:xfrm>
              <a:prstGeom prst="rect">
                <a:avLst/>
              </a:prstGeom>
              <a:ln w="12700">
                <a:miter lim="400000"/>
              </a:ln>
              <a:effectLst/>
            </p:spPr>
          </p:pic>
          <p:pic>
            <p:nvPicPr>
              <p:cNvPr id="14" name="BlendArrow3.pdf"/>
              <p:cNvPicPr/>
              <p:nvPr/>
            </p:nvPicPr>
            <p:blipFill>
              <a:blip r:embed="rId8" cstate="print">
                <a:grayscl/>
                <a:extLst/>
              </a:blip>
              <a:stretch>
                <a:fillRect/>
              </a:stretch>
            </p:blipFill>
            <p:spPr>
              <a:xfrm>
                <a:off x="19874941" y="9436185"/>
                <a:ext cx="1992445" cy="2061946"/>
              </a:xfrm>
              <a:prstGeom prst="rect">
                <a:avLst/>
              </a:prstGeom>
              <a:ln w="12700">
                <a:miter lim="400000"/>
              </a:ln>
              <a:effectLst/>
            </p:spPr>
          </p:pic>
          <p:pic>
            <p:nvPicPr>
              <p:cNvPr id="15" name="BlendArrow4.pdf"/>
              <p:cNvPicPr/>
              <p:nvPr/>
            </p:nvPicPr>
            <p:blipFill>
              <a:blip r:embed="rId9" cstate="print">
                <a:grayscl/>
                <a:extLst/>
              </a:blip>
              <a:stretch>
                <a:fillRect/>
              </a:stretch>
            </p:blipFill>
            <p:spPr>
              <a:xfrm>
                <a:off x="14455888" y="10123487"/>
                <a:ext cx="1566841" cy="1374644"/>
              </a:xfrm>
              <a:prstGeom prst="rect">
                <a:avLst/>
              </a:prstGeom>
              <a:ln w="12700">
                <a:miter lim="400000"/>
              </a:ln>
              <a:effectLst/>
            </p:spPr>
          </p:pic>
          <p:pic>
            <p:nvPicPr>
              <p:cNvPr id="16" name="BlendArrow5.pdf"/>
              <p:cNvPicPr/>
              <p:nvPr/>
            </p:nvPicPr>
            <p:blipFill>
              <a:blip r:embed="rId10" cstate="print">
                <a:grayscl/>
                <a:extLst/>
              </a:blip>
              <a:stretch>
                <a:fillRect/>
              </a:stretch>
            </p:blipFill>
            <p:spPr>
              <a:xfrm>
                <a:off x="12799491" y="6505067"/>
                <a:ext cx="849662" cy="1192849"/>
              </a:xfrm>
              <a:prstGeom prst="rect">
                <a:avLst/>
              </a:prstGeom>
              <a:ln w="12700">
                <a:miter lim="400000"/>
              </a:ln>
              <a:effectLst/>
            </p:spPr>
          </p:pic>
          <p:pic>
            <p:nvPicPr>
              <p:cNvPr id="17" name="BlendArrow6.pdf"/>
              <p:cNvPicPr/>
              <p:nvPr/>
            </p:nvPicPr>
            <p:blipFill>
              <a:blip r:embed="rId11" cstate="print">
                <a:grayscl/>
                <a:extLst/>
              </a:blip>
              <a:stretch>
                <a:fillRect/>
              </a:stretch>
            </p:blipFill>
            <p:spPr>
              <a:xfrm>
                <a:off x="15132255" y="5591652"/>
                <a:ext cx="6402083" cy="1941915"/>
              </a:xfrm>
              <a:prstGeom prst="rect">
                <a:avLst/>
              </a:prstGeom>
              <a:ln w="12700">
                <a:miter lim="400000"/>
              </a:ln>
              <a:effectLst/>
            </p:spPr>
          </p:pic>
          <p:pic>
            <p:nvPicPr>
              <p:cNvPr id="18" name="RoundedCube-WideSpace-blue.png"/>
              <p:cNvPicPr/>
              <p:nvPr/>
            </p:nvPicPr>
            <p:blipFill>
              <a:blip r:embed="rId12" cstate="print">
                <a:extLst/>
              </a:blip>
              <a:stretch>
                <a:fillRect/>
              </a:stretch>
            </p:blipFill>
            <p:spPr>
              <a:xfrm>
                <a:off x="21391430" y="7001822"/>
                <a:ext cx="2762740" cy="2758516"/>
              </a:xfrm>
              <a:prstGeom prst="rect">
                <a:avLst/>
              </a:prstGeom>
              <a:ln w="12700">
                <a:miter lim="400000"/>
              </a:ln>
              <a:effectLst/>
            </p:spPr>
          </p:pic>
          <p:pic>
            <p:nvPicPr>
              <p:cNvPr id="19" name="ANALYTICS1.ai"/>
              <p:cNvPicPr/>
              <p:nvPr/>
            </p:nvPicPr>
            <p:blipFill>
              <a:blip r:embed="rId2" cstate="print">
                <a:extLst/>
              </a:blip>
              <a:stretch>
                <a:fillRect/>
              </a:stretch>
            </p:blipFill>
            <p:spPr>
              <a:xfrm>
                <a:off x="21689610" y="7428101"/>
                <a:ext cx="2105976" cy="501936"/>
              </a:xfrm>
              <a:prstGeom prst="rect">
                <a:avLst/>
              </a:prstGeom>
              <a:ln w="12700">
                <a:miter lim="400000"/>
              </a:ln>
              <a:effectLst/>
            </p:spPr>
          </p:pic>
        </p:grpSp>
        <p:pic>
          <p:nvPicPr>
            <p:cNvPr id="7" name="ADB2.ai"/>
            <p:cNvPicPr/>
            <p:nvPr/>
          </p:nvPicPr>
          <p:blipFill>
            <a:blip r:embed="rId13" cstate="print">
              <a:extLst/>
            </a:blip>
            <a:stretch>
              <a:fillRect/>
            </a:stretch>
          </p:blipFill>
          <p:spPr>
            <a:xfrm>
              <a:off x="15047363" y="4431406"/>
              <a:ext cx="2577227" cy="631691"/>
            </a:xfrm>
            <a:prstGeom prst="rect">
              <a:avLst/>
            </a:prstGeom>
            <a:ln w="12700">
              <a:miter lim="400000"/>
            </a:ln>
            <a:effectLst/>
          </p:spPr>
        </p:pic>
      </p:grpSp>
      <p:pic>
        <p:nvPicPr>
          <p:cNvPr id="44" name="Picture 43"/>
          <p:cNvPicPr>
            <a:picLocks noChangeAspect="1"/>
          </p:cNvPicPr>
          <p:nvPr/>
        </p:nvPicPr>
        <p:blipFill>
          <a:blip r:embed="rId14" cstate="print"/>
          <a:stretch>
            <a:fillRect/>
          </a:stretch>
        </p:blipFill>
        <p:spPr>
          <a:xfrm>
            <a:off x="1005504" y="3018113"/>
            <a:ext cx="606455" cy="579849"/>
          </a:xfrm>
          <a:prstGeom prst="rect">
            <a:avLst/>
          </a:prstGeom>
        </p:spPr>
      </p:pic>
      <p:pic>
        <p:nvPicPr>
          <p:cNvPr id="45" name="Picture 44"/>
          <p:cNvPicPr>
            <a:picLocks noChangeAspect="1"/>
          </p:cNvPicPr>
          <p:nvPr/>
        </p:nvPicPr>
        <p:blipFill>
          <a:blip r:embed="rId15" cstate="print"/>
          <a:stretch>
            <a:fillRect/>
          </a:stretch>
        </p:blipFill>
        <p:spPr>
          <a:xfrm>
            <a:off x="781203" y="3921271"/>
            <a:ext cx="787935" cy="528711"/>
          </a:xfrm>
          <a:prstGeom prst="rect">
            <a:avLst/>
          </a:prstGeom>
        </p:spPr>
      </p:pic>
      <p:pic>
        <p:nvPicPr>
          <p:cNvPr id="46" name="Picture 45"/>
          <p:cNvPicPr>
            <a:picLocks noChangeAspect="1"/>
          </p:cNvPicPr>
          <p:nvPr/>
        </p:nvPicPr>
        <p:blipFill>
          <a:blip r:embed="rId16" cstate="print"/>
          <a:stretch>
            <a:fillRect/>
          </a:stretch>
        </p:blipFill>
        <p:spPr>
          <a:xfrm>
            <a:off x="1799579" y="3550745"/>
            <a:ext cx="784360" cy="564925"/>
          </a:xfrm>
          <a:prstGeom prst="rect">
            <a:avLst/>
          </a:prstGeom>
        </p:spPr>
      </p:pic>
      <p:sp>
        <p:nvSpPr>
          <p:cNvPr id="47" name="TextBox 46"/>
          <p:cNvSpPr txBox="1"/>
          <p:nvPr/>
        </p:nvSpPr>
        <p:spPr>
          <a:xfrm>
            <a:off x="697425" y="3616680"/>
            <a:ext cx="1086868" cy="2051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Customer</a:t>
            </a:r>
          </a:p>
        </p:txBody>
      </p:sp>
      <p:sp>
        <p:nvSpPr>
          <p:cNvPr id="48" name="TextBox 47"/>
          <p:cNvSpPr txBox="1"/>
          <p:nvPr/>
        </p:nvSpPr>
        <p:spPr>
          <a:xfrm>
            <a:off x="569818" y="4549708"/>
            <a:ext cx="1086868" cy="2051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Billing</a:t>
            </a:r>
          </a:p>
        </p:txBody>
      </p:sp>
      <p:sp>
        <p:nvSpPr>
          <p:cNvPr id="49" name="TextBox 48"/>
          <p:cNvSpPr txBox="1"/>
          <p:nvPr/>
        </p:nvSpPr>
        <p:spPr>
          <a:xfrm>
            <a:off x="1699036" y="4166142"/>
            <a:ext cx="1218183" cy="2051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Provisioning</a:t>
            </a:r>
          </a:p>
        </p:txBody>
      </p:sp>
      <p:sp>
        <p:nvSpPr>
          <p:cNvPr id="50" name="TextBox 49"/>
          <p:cNvSpPr txBox="1"/>
          <p:nvPr/>
        </p:nvSpPr>
        <p:spPr>
          <a:xfrm>
            <a:off x="3671595" y="4323270"/>
            <a:ext cx="1086868" cy="2596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2000" spc="-150" dirty="0">
                <a:solidFill>
                  <a:srgbClr val="005DA6"/>
                </a:solidFill>
                <a:latin typeface="Arial"/>
                <a:ea typeface="Open Sans"/>
                <a:cs typeface="Open Sans"/>
                <a:sym typeface="Open Sans"/>
              </a:rPr>
              <a:t>EDW</a:t>
            </a:r>
          </a:p>
        </p:txBody>
      </p:sp>
      <p:pic>
        <p:nvPicPr>
          <p:cNvPr id="51" name="DB-blue-EDW.ai"/>
          <p:cNvPicPr/>
          <p:nvPr/>
        </p:nvPicPr>
        <p:blipFill>
          <a:blip r:embed="rId17" cstate="print">
            <a:extLst/>
          </a:blip>
          <a:srcRect/>
          <a:stretch>
            <a:fillRect/>
          </a:stretch>
        </p:blipFill>
        <p:spPr>
          <a:xfrm>
            <a:off x="3610501" y="3018113"/>
            <a:ext cx="1231455" cy="1267123"/>
          </a:xfrm>
          <a:prstGeom prst="rect">
            <a:avLst/>
          </a:prstGeom>
          <a:ln w="12700">
            <a:miter lim="400000"/>
          </a:ln>
          <a:effectLst/>
        </p:spPr>
      </p:pic>
      <p:pic>
        <p:nvPicPr>
          <p:cNvPr id="52" name="MedRT-Grey002.ai"/>
          <p:cNvPicPr/>
          <p:nvPr/>
        </p:nvPicPr>
        <p:blipFill>
          <a:blip r:embed="rId18" cstate="print">
            <a:extLst/>
          </a:blip>
          <a:stretch>
            <a:fillRect/>
          </a:stretch>
        </p:blipFill>
        <p:spPr>
          <a:xfrm>
            <a:off x="2711107" y="3651706"/>
            <a:ext cx="875047" cy="328587"/>
          </a:xfrm>
          <a:prstGeom prst="rect">
            <a:avLst/>
          </a:prstGeom>
          <a:ln w="12700">
            <a:miter lim="400000"/>
          </a:ln>
          <a:effectLst/>
        </p:spPr>
      </p:pic>
      <p:pic>
        <p:nvPicPr>
          <p:cNvPr id="53" name="Picture 52"/>
          <p:cNvPicPr>
            <a:picLocks noChangeAspect="1"/>
          </p:cNvPicPr>
          <p:nvPr/>
        </p:nvPicPr>
        <p:blipFill>
          <a:blip r:embed="rId19" cstate="print"/>
          <a:stretch>
            <a:fillRect/>
          </a:stretch>
        </p:blipFill>
        <p:spPr>
          <a:xfrm>
            <a:off x="1896227" y="2354287"/>
            <a:ext cx="550403" cy="515986"/>
          </a:xfrm>
          <a:prstGeom prst="rect">
            <a:avLst/>
          </a:prstGeom>
        </p:spPr>
      </p:pic>
      <p:sp>
        <p:nvSpPr>
          <p:cNvPr id="54" name="TextBox 53"/>
          <p:cNvSpPr txBox="1"/>
          <p:nvPr/>
        </p:nvSpPr>
        <p:spPr>
          <a:xfrm>
            <a:off x="705177" y="2543663"/>
            <a:ext cx="1105465" cy="2051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Location</a:t>
            </a:r>
          </a:p>
        </p:txBody>
      </p:sp>
      <p:pic>
        <p:nvPicPr>
          <p:cNvPr id="55" name="Picture 54"/>
          <p:cNvPicPr>
            <a:picLocks noChangeAspect="1"/>
          </p:cNvPicPr>
          <p:nvPr/>
        </p:nvPicPr>
        <p:blipFill>
          <a:blip r:embed="rId20" cstate="print"/>
          <a:stretch>
            <a:fillRect/>
          </a:stretch>
        </p:blipFill>
        <p:spPr>
          <a:xfrm>
            <a:off x="1007106" y="1997440"/>
            <a:ext cx="690398" cy="546400"/>
          </a:xfrm>
          <a:prstGeom prst="rect">
            <a:avLst/>
          </a:prstGeom>
        </p:spPr>
      </p:pic>
      <p:sp>
        <p:nvSpPr>
          <p:cNvPr id="56" name="TextBox 55"/>
          <p:cNvSpPr txBox="1"/>
          <p:nvPr/>
        </p:nvSpPr>
        <p:spPr>
          <a:xfrm>
            <a:off x="1209775" y="1618715"/>
            <a:ext cx="909782" cy="2051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Sensors</a:t>
            </a:r>
          </a:p>
        </p:txBody>
      </p:sp>
      <p:pic>
        <p:nvPicPr>
          <p:cNvPr id="57" name="Picture 56"/>
          <p:cNvPicPr>
            <a:picLocks noChangeAspect="1"/>
          </p:cNvPicPr>
          <p:nvPr/>
        </p:nvPicPr>
        <p:blipFill>
          <a:blip r:embed="rId21" cstate="print"/>
          <a:stretch>
            <a:fillRect/>
          </a:stretch>
        </p:blipFill>
        <p:spPr>
          <a:xfrm>
            <a:off x="1433396" y="1076275"/>
            <a:ext cx="669787" cy="527691"/>
          </a:xfrm>
          <a:prstGeom prst="rect">
            <a:avLst/>
          </a:prstGeom>
        </p:spPr>
      </p:pic>
      <p:sp>
        <p:nvSpPr>
          <p:cNvPr id="58" name="TextBox 57"/>
          <p:cNvSpPr txBox="1"/>
          <p:nvPr/>
        </p:nvSpPr>
        <p:spPr>
          <a:xfrm>
            <a:off x="1937079" y="2035806"/>
            <a:ext cx="909782" cy="2051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Network</a:t>
            </a:r>
          </a:p>
        </p:txBody>
      </p:sp>
      <p:pic>
        <p:nvPicPr>
          <p:cNvPr id="59" name="Picture 58"/>
          <p:cNvPicPr>
            <a:picLocks noChangeAspect="1"/>
          </p:cNvPicPr>
          <p:nvPr/>
        </p:nvPicPr>
        <p:blipFill>
          <a:blip r:embed="rId22" cstate="print"/>
          <a:stretch>
            <a:fillRect/>
          </a:stretch>
        </p:blipFill>
        <p:spPr>
          <a:xfrm>
            <a:off x="2019891" y="1588640"/>
            <a:ext cx="775157" cy="429008"/>
          </a:xfrm>
          <a:prstGeom prst="rect">
            <a:avLst/>
          </a:prstGeom>
        </p:spPr>
      </p:pic>
      <p:sp>
        <p:nvSpPr>
          <p:cNvPr id="60" name="TextBox 59"/>
          <p:cNvSpPr txBox="1"/>
          <p:nvPr/>
        </p:nvSpPr>
        <p:spPr>
          <a:xfrm>
            <a:off x="348127" y="1861465"/>
            <a:ext cx="909782" cy="2051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Web</a:t>
            </a:r>
          </a:p>
        </p:txBody>
      </p:sp>
      <p:pic>
        <p:nvPicPr>
          <p:cNvPr id="61" name="Picture 60"/>
          <p:cNvPicPr>
            <a:picLocks noChangeAspect="1"/>
          </p:cNvPicPr>
          <p:nvPr/>
        </p:nvPicPr>
        <p:blipFill>
          <a:blip r:embed="rId23" cstate="print"/>
          <a:stretch>
            <a:fillRect/>
          </a:stretch>
        </p:blipFill>
        <p:spPr>
          <a:xfrm>
            <a:off x="575574" y="1362076"/>
            <a:ext cx="507671" cy="472688"/>
          </a:xfrm>
          <a:prstGeom prst="rect">
            <a:avLst/>
          </a:prstGeom>
        </p:spPr>
      </p:pic>
      <p:pic>
        <p:nvPicPr>
          <p:cNvPr id="62" name="DB-blue-BIGDATA.ai"/>
          <p:cNvPicPr/>
          <p:nvPr/>
        </p:nvPicPr>
        <p:blipFill>
          <a:blip r:embed="rId24" cstate="print">
            <a:extLst/>
          </a:blip>
          <a:stretch>
            <a:fillRect/>
          </a:stretch>
        </p:blipFill>
        <p:spPr>
          <a:xfrm>
            <a:off x="3565627" y="1118886"/>
            <a:ext cx="1395196" cy="1528450"/>
          </a:xfrm>
          <a:prstGeom prst="rect">
            <a:avLst/>
          </a:prstGeom>
          <a:ln w="12700">
            <a:miter lim="400000"/>
          </a:ln>
          <a:effectLst/>
        </p:spPr>
      </p:pic>
      <p:pic>
        <p:nvPicPr>
          <p:cNvPr id="63" name="MedRT-Grey001.ai"/>
          <p:cNvPicPr/>
          <p:nvPr/>
        </p:nvPicPr>
        <p:blipFill>
          <a:blip r:embed="rId18" cstate="print">
            <a:extLst/>
          </a:blip>
          <a:stretch>
            <a:fillRect/>
          </a:stretch>
        </p:blipFill>
        <p:spPr>
          <a:xfrm>
            <a:off x="2843725" y="1895202"/>
            <a:ext cx="691671" cy="267864"/>
          </a:xfrm>
          <a:prstGeom prst="rect">
            <a:avLst/>
          </a:prstGeom>
          <a:ln w="12700">
            <a:miter lim="400000"/>
          </a:ln>
          <a:effectLst/>
        </p:spPr>
      </p:pic>
      <p:sp>
        <p:nvSpPr>
          <p:cNvPr id="64" name="TextBox 63"/>
          <p:cNvSpPr txBox="1"/>
          <p:nvPr/>
        </p:nvSpPr>
        <p:spPr>
          <a:xfrm>
            <a:off x="1710952" y="2863381"/>
            <a:ext cx="1132773" cy="2051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584186" latinLnBrk="1" hangingPunct="0">
              <a:lnSpc>
                <a:spcPct val="80000"/>
              </a:lnSpc>
            </a:pPr>
            <a:r>
              <a:rPr lang="en-US" sz="1600" spc="-150" dirty="0">
                <a:solidFill>
                  <a:srgbClr val="000000"/>
                </a:solidFill>
                <a:latin typeface="Arial"/>
                <a:ea typeface="Open Sans"/>
                <a:cs typeface="Open Sans"/>
                <a:sym typeface="Open Sans"/>
              </a:rPr>
              <a:t>Social Media</a:t>
            </a:r>
          </a:p>
        </p:txBody>
      </p:sp>
      <p:pic>
        <p:nvPicPr>
          <p:cNvPr id="65" name="DBlogo-hadoop-white.png"/>
          <p:cNvPicPr/>
          <p:nvPr/>
        </p:nvPicPr>
        <p:blipFill>
          <a:blip r:embed="rId25" cstate="print">
            <a:extLst/>
          </a:blip>
          <a:stretch>
            <a:fillRect/>
          </a:stretch>
        </p:blipFill>
        <p:spPr>
          <a:xfrm>
            <a:off x="3828107" y="2314186"/>
            <a:ext cx="745229" cy="200250"/>
          </a:xfrm>
          <a:prstGeom prst="rect">
            <a:avLst/>
          </a:prstGeom>
          <a:ln w="12700">
            <a:miter lim="400000"/>
          </a:ln>
        </p:spPr>
      </p:pic>
      <p:pic>
        <p:nvPicPr>
          <p:cNvPr id="66" name="DBlogo-mongo-white.png"/>
          <p:cNvPicPr/>
          <p:nvPr/>
        </p:nvPicPr>
        <p:blipFill>
          <a:blip r:embed="rId26" cstate="print">
            <a:extLst/>
          </a:blip>
          <a:stretch>
            <a:fillRect/>
          </a:stretch>
        </p:blipFill>
        <p:spPr>
          <a:xfrm>
            <a:off x="3866101" y="2093690"/>
            <a:ext cx="698393" cy="200240"/>
          </a:xfrm>
          <a:prstGeom prst="rect">
            <a:avLst/>
          </a:prstGeom>
          <a:ln w="12700">
            <a:miter lim="400000"/>
          </a:ln>
        </p:spPr>
      </p:pic>
      <p:pic>
        <p:nvPicPr>
          <p:cNvPr id="67" name="BIG-DATA.ai"/>
          <p:cNvPicPr/>
          <p:nvPr/>
        </p:nvPicPr>
        <p:blipFill>
          <a:blip r:embed="rId27" cstate="print">
            <a:extLst/>
          </a:blip>
          <a:stretch>
            <a:fillRect/>
          </a:stretch>
        </p:blipFill>
        <p:spPr>
          <a:xfrm>
            <a:off x="3758670" y="1643652"/>
            <a:ext cx="1073966" cy="271190"/>
          </a:xfrm>
          <a:prstGeom prst="rect">
            <a:avLst/>
          </a:prstGeom>
          <a:ln w="12700">
            <a:miter lim="400000"/>
          </a:ln>
          <a:effectLst/>
        </p:spPr>
      </p:pic>
    </p:spTree>
    <p:extLst>
      <p:ext uri="{BB962C8B-B14F-4D97-AF65-F5344CB8AC3E}">
        <p14:creationId xmlns:p14="http://schemas.microsoft.com/office/powerpoint/2010/main" val="107586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Pentaho</a:t>
            </a:r>
            <a:r>
              <a:rPr lang="en-US" dirty="0" smtClean="0"/>
              <a:t> Uniquely Positioned</a:t>
            </a:r>
            <a:endParaRPr lang="en-US" dirty="0"/>
          </a:p>
        </p:txBody>
      </p:sp>
      <p:cxnSp>
        <p:nvCxnSpPr>
          <p:cNvPr id="22" name="Elbow Connector 3"/>
          <p:cNvCxnSpPr/>
          <p:nvPr/>
        </p:nvCxnSpPr>
        <p:spPr>
          <a:xfrm>
            <a:off x="6724427" y="2349123"/>
            <a:ext cx="983157" cy="494269"/>
          </a:xfrm>
          <a:prstGeom prst="bentConnector3">
            <a:avLst>
              <a:gd name="adj1" fmla="val 50000"/>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ube 4"/>
          <p:cNvSpPr/>
          <p:nvPr/>
        </p:nvSpPr>
        <p:spPr>
          <a:xfrm>
            <a:off x="237868" y="3482595"/>
            <a:ext cx="8714598" cy="1391456"/>
          </a:xfrm>
          <a:prstGeom prst="cube">
            <a:avLst>
              <a:gd name="adj" fmla="val 19745"/>
            </a:avLst>
          </a:prstGeom>
          <a:solidFill>
            <a:schemeClr val="bg2">
              <a:lumMod val="9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cxnSp>
        <p:nvCxnSpPr>
          <p:cNvPr id="27" name="Straight Arrow Connector 5"/>
          <p:cNvCxnSpPr/>
          <p:nvPr/>
        </p:nvCxnSpPr>
        <p:spPr>
          <a:xfrm flipV="1">
            <a:off x="675828" y="4401344"/>
            <a:ext cx="7609438" cy="113"/>
          </a:xfrm>
          <a:prstGeom prst="straightConnector1">
            <a:avLst/>
          </a:prstGeom>
          <a:ln w="57150">
            <a:solidFill>
              <a:schemeClr val="bg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69089" y="1368321"/>
            <a:ext cx="1157207" cy="2218426"/>
          </a:xfrm>
          <a:prstGeom prst="ellipse">
            <a:avLst/>
          </a:prstGeom>
          <a:noFill/>
          <a:ln w="57150">
            <a:solidFill>
              <a:srgbClr val="214F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pic>
        <p:nvPicPr>
          <p:cNvPr id="30" name="Picture 2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5969"/>
          <a:stretch/>
        </p:blipFill>
        <p:spPr bwMode="auto">
          <a:xfrm>
            <a:off x="826051" y="1703354"/>
            <a:ext cx="561316" cy="45570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32" name="Elbow Connector 8"/>
          <p:cNvCxnSpPr/>
          <p:nvPr/>
        </p:nvCxnSpPr>
        <p:spPr>
          <a:xfrm>
            <a:off x="2253336" y="2295754"/>
            <a:ext cx="1799021" cy="281771"/>
          </a:xfrm>
          <a:prstGeom prst="bentConnector3">
            <a:avLst>
              <a:gd name="adj1" fmla="val 50000"/>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9"/>
          <p:cNvGrpSpPr/>
          <p:nvPr/>
        </p:nvGrpSpPr>
        <p:grpSpPr>
          <a:xfrm>
            <a:off x="1125186" y="1432648"/>
            <a:ext cx="567628" cy="1913068"/>
            <a:chOff x="3840401" y="1125345"/>
            <a:chExt cx="567628" cy="1913068"/>
          </a:xfrm>
        </p:grpSpPr>
        <p:sp>
          <p:nvSpPr>
            <p:cNvPr id="34" name="Rectangle 10"/>
            <p:cNvSpPr/>
            <p:nvPr/>
          </p:nvSpPr>
          <p:spPr>
            <a:xfrm>
              <a:off x="3840401" y="1125345"/>
              <a:ext cx="279258" cy="109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5" name="Rectangle 11"/>
            <p:cNvSpPr/>
            <p:nvPr/>
          </p:nvSpPr>
          <p:spPr>
            <a:xfrm>
              <a:off x="4109603" y="133509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6" name="Rectangle 12"/>
            <p:cNvSpPr/>
            <p:nvPr/>
          </p:nvSpPr>
          <p:spPr>
            <a:xfrm>
              <a:off x="4211866" y="172141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7" name="Rectangle 13"/>
            <p:cNvSpPr/>
            <p:nvPr/>
          </p:nvSpPr>
          <p:spPr>
            <a:xfrm>
              <a:off x="4199157" y="191457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8" name="Rectangle 14"/>
            <p:cNvSpPr/>
            <p:nvPr/>
          </p:nvSpPr>
          <p:spPr>
            <a:xfrm>
              <a:off x="4230209" y="210773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39" name="Rectangle 15"/>
            <p:cNvSpPr/>
            <p:nvPr/>
          </p:nvSpPr>
          <p:spPr>
            <a:xfrm>
              <a:off x="4044391" y="2943726"/>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0" name="Rectangle 16"/>
            <p:cNvSpPr/>
            <p:nvPr/>
          </p:nvSpPr>
          <p:spPr>
            <a:xfrm>
              <a:off x="4134055" y="268721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1" name="Rectangle 17"/>
            <p:cNvSpPr/>
            <p:nvPr/>
          </p:nvSpPr>
          <p:spPr>
            <a:xfrm>
              <a:off x="4216790" y="249405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2" name="Rectangle 18"/>
            <p:cNvSpPr/>
            <p:nvPr/>
          </p:nvSpPr>
          <p:spPr>
            <a:xfrm>
              <a:off x="4236592" y="230089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43" name="Rectangle 19"/>
            <p:cNvSpPr/>
            <p:nvPr/>
          </p:nvSpPr>
          <p:spPr>
            <a:xfrm>
              <a:off x="4143207" y="152825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cxnSp>
        <p:nvCxnSpPr>
          <p:cNvPr id="44" name="Straight Arrow Connector 20"/>
          <p:cNvCxnSpPr/>
          <p:nvPr/>
        </p:nvCxnSpPr>
        <p:spPr>
          <a:xfrm flipV="1">
            <a:off x="179255" y="2479174"/>
            <a:ext cx="1075549" cy="8863"/>
          </a:xfrm>
          <a:prstGeom prst="straightConnector1">
            <a:avLst/>
          </a:prstGeom>
          <a:ln w="120650">
            <a:solidFill>
              <a:srgbClr val="BFBFBF">
                <a:alpha val="61961"/>
              </a:srgb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21"/>
          <p:cNvCxnSpPr/>
          <p:nvPr/>
        </p:nvCxnSpPr>
        <p:spPr>
          <a:xfrm flipV="1">
            <a:off x="2464472" y="2795993"/>
            <a:ext cx="1861665" cy="13019"/>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22"/>
          <p:cNvCxnSpPr/>
          <p:nvPr/>
        </p:nvCxnSpPr>
        <p:spPr>
          <a:xfrm flipV="1">
            <a:off x="5111442" y="2267672"/>
            <a:ext cx="897757" cy="162902"/>
          </a:xfrm>
          <a:prstGeom prst="bentConnector3">
            <a:avLst>
              <a:gd name="adj1" fmla="val 50000"/>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Diagram 23"/>
          <p:cNvGraphicFramePr/>
          <p:nvPr>
            <p:extLst/>
          </p:nvPr>
        </p:nvGraphicFramePr>
        <p:xfrm>
          <a:off x="405519" y="4129362"/>
          <a:ext cx="8167358" cy="5381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8" name="TextBox 24"/>
          <p:cNvSpPr txBox="1"/>
          <p:nvPr/>
        </p:nvSpPr>
        <p:spPr>
          <a:xfrm rot="18900000">
            <a:off x="2432567" y="3211496"/>
            <a:ext cx="690001" cy="261610"/>
          </a:xfrm>
          <a:prstGeom prst="rect">
            <a:avLst/>
          </a:prstGeom>
          <a:noFill/>
        </p:spPr>
        <p:txBody>
          <a:bodyPr wrap="square" rtlCol="0">
            <a:spAutoFit/>
          </a:bodyPr>
          <a:lstStyle/>
          <a:p>
            <a:r>
              <a:rPr lang="en-US" sz="1100" dirty="0" smtClean="0">
                <a:solidFill>
                  <a:srgbClr val="AC1F27"/>
                </a:solidFill>
              </a:rPr>
              <a:t>Ingest</a:t>
            </a:r>
            <a:endParaRPr lang="en-US" sz="1100" dirty="0">
              <a:solidFill>
                <a:srgbClr val="AC1F27"/>
              </a:solidFill>
            </a:endParaRPr>
          </a:p>
        </p:txBody>
      </p:sp>
      <p:sp>
        <p:nvSpPr>
          <p:cNvPr id="49" name="TextBox 25"/>
          <p:cNvSpPr txBox="1"/>
          <p:nvPr/>
        </p:nvSpPr>
        <p:spPr>
          <a:xfrm rot="18955569">
            <a:off x="2032527" y="3084195"/>
            <a:ext cx="1087687" cy="261610"/>
          </a:xfrm>
          <a:prstGeom prst="rect">
            <a:avLst/>
          </a:prstGeom>
          <a:noFill/>
        </p:spPr>
        <p:txBody>
          <a:bodyPr wrap="square" rtlCol="0">
            <a:spAutoFit/>
          </a:bodyPr>
          <a:lstStyle/>
          <a:p>
            <a:r>
              <a:rPr lang="en-US" sz="1100" dirty="0" smtClean="0">
                <a:solidFill>
                  <a:srgbClr val="AC1F27"/>
                </a:solidFill>
              </a:rPr>
              <a:t>Transform</a:t>
            </a:r>
            <a:endParaRPr lang="en-US" sz="1100" dirty="0">
              <a:solidFill>
                <a:srgbClr val="AC1F27"/>
              </a:solidFill>
            </a:endParaRPr>
          </a:p>
        </p:txBody>
      </p:sp>
      <p:sp>
        <p:nvSpPr>
          <p:cNvPr id="50" name="TextBox 26"/>
          <p:cNvSpPr txBox="1"/>
          <p:nvPr/>
        </p:nvSpPr>
        <p:spPr>
          <a:xfrm rot="18900000">
            <a:off x="4462968" y="3089549"/>
            <a:ext cx="938664" cy="261610"/>
          </a:xfrm>
          <a:prstGeom prst="rect">
            <a:avLst/>
          </a:prstGeom>
          <a:noFill/>
        </p:spPr>
        <p:txBody>
          <a:bodyPr wrap="square" rtlCol="0">
            <a:spAutoFit/>
          </a:bodyPr>
          <a:lstStyle/>
          <a:p>
            <a:r>
              <a:rPr lang="en-US" sz="1100" dirty="0" smtClean="0">
                <a:solidFill>
                  <a:srgbClr val="AC1F27"/>
                </a:solidFill>
              </a:rPr>
              <a:t>Prepare</a:t>
            </a:r>
            <a:endParaRPr lang="en-US" sz="1100" dirty="0">
              <a:solidFill>
                <a:srgbClr val="AC1F27"/>
              </a:solidFill>
            </a:endParaRPr>
          </a:p>
        </p:txBody>
      </p:sp>
      <p:sp>
        <p:nvSpPr>
          <p:cNvPr id="51" name="TextBox 27"/>
          <p:cNvSpPr txBox="1"/>
          <p:nvPr/>
        </p:nvSpPr>
        <p:spPr>
          <a:xfrm rot="18900000">
            <a:off x="6970192" y="3101461"/>
            <a:ext cx="938664" cy="261610"/>
          </a:xfrm>
          <a:prstGeom prst="rect">
            <a:avLst/>
          </a:prstGeom>
          <a:noFill/>
        </p:spPr>
        <p:txBody>
          <a:bodyPr wrap="square" rtlCol="0">
            <a:spAutoFit/>
          </a:bodyPr>
          <a:lstStyle/>
          <a:p>
            <a:r>
              <a:rPr lang="en-US" sz="1100" dirty="0" smtClean="0">
                <a:solidFill>
                  <a:srgbClr val="AC1F27"/>
                </a:solidFill>
              </a:rPr>
              <a:t>Analyze</a:t>
            </a:r>
            <a:endParaRPr lang="en-US" sz="1100" dirty="0">
              <a:solidFill>
                <a:srgbClr val="AC1F27"/>
              </a:solidFill>
            </a:endParaRPr>
          </a:p>
        </p:txBody>
      </p:sp>
      <p:sp>
        <p:nvSpPr>
          <p:cNvPr id="52" name="TextBox 28"/>
          <p:cNvSpPr txBox="1"/>
          <p:nvPr/>
        </p:nvSpPr>
        <p:spPr>
          <a:xfrm rot="18900000">
            <a:off x="6682449" y="3115803"/>
            <a:ext cx="938664" cy="261610"/>
          </a:xfrm>
          <a:prstGeom prst="rect">
            <a:avLst/>
          </a:prstGeom>
          <a:noFill/>
        </p:spPr>
        <p:txBody>
          <a:bodyPr wrap="square" rtlCol="0">
            <a:spAutoFit/>
          </a:bodyPr>
          <a:lstStyle/>
          <a:p>
            <a:r>
              <a:rPr lang="en-US" sz="1100" dirty="0" smtClean="0">
                <a:solidFill>
                  <a:srgbClr val="AC1F27"/>
                </a:solidFill>
              </a:rPr>
              <a:t>Visualize</a:t>
            </a:r>
            <a:endParaRPr lang="en-US" sz="1100" dirty="0">
              <a:solidFill>
                <a:srgbClr val="AC1F27"/>
              </a:solidFill>
            </a:endParaRPr>
          </a:p>
        </p:txBody>
      </p:sp>
      <p:sp>
        <p:nvSpPr>
          <p:cNvPr id="53" name="TextBox 29"/>
          <p:cNvSpPr txBox="1"/>
          <p:nvPr/>
        </p:nvSpPr>
        <p:spPr>
          <a:xfrm rot="18900000">
            <a:off x="6456498" y="3101461"/>
            <a:ext cx="938664" cy="261610"/>
          </a:xfrm>
          <a:prstGeom prst="rect">
            <a:avLst/>
          </a:prstGeom>
          <a:noFill/>
        </p:spPr>
        <p:txBody>
          <a:bodyPr wrap="square" rtlCol="0">
            <a:spAutoFit/>
          </a:bodyPr>
          <a:lstStyle/>
          <a:p>
            <a:r>
              <a:rPr lang="en-US" sz="1100" dirty="0" smtClean="0">
                <a:solidFill>
                  <a:srgbClr val="AC1F27"/>
                </a:solidFill>
              </a:rPr>
              <a:t>Model</a:t>
            </a:r>
            <a:endParaRPr lang="en-US" sz="1100" dirty="0">
              <a:solidFill>
                <a:srgbClr val="AC1F27"/>
              </a:solidFill>
            </a:endParaRPr>
          </a:p>
        </p:txBody>
      </p:sp>
      <p:sp>
        <p:nvSpPr>
          <p:cNvPr id="54" name="TextBox 30"/>
          <p:cNvSpPr txBox="1"/>
          <p:nvPr/>
        </p:nvSpPr>
        <p:spPr>
          <a:xfrm rot="18900000">
            <a:off x="6239199" y="3203393"/>
            <a:ext cx="650356" cy="261610"/>
          </a:xfrm>
          <a:prstGeom prst="rect">
            <a:avLst/>
          </a:prstGeom>
          <a:noFill/>
        </p:spPr>
        <p:txBody>
          <a:bodyPr wrap="square" rtlCol="0">
            <a:spAutoFit/>
          </a:bodyPr>
          <a:lstStyle/>
          <a:p>
            <a:r>
              <a:rPr lang="en-US" sz="1100" dirty="0" smtClean="0">
                <a:solidFill>
                  <a:srgbClr val="AC1F27"/>
                </a:solidFill>
              </a:rPr>
              <a:t>Score</a:t>
            </a:r>
            <a:endParaRPr lang="en-US" sz="1100" dirty="0">
              <a:solidFill>
                <a:srgbClr val="AC1F27"/>
              </a:solidFill>
            </a:endParaRPr>
          </a:p>
        </p:txBody>
      </p:sp>
      <p:sp>
        <p:nvSpPr>
          <p:cNvPr id="55" name="TextBox 31"/>
          <p:cNvSpPr txBox="1"/>
          <p:nvPr/>
        </p:nvSpPr>
        <p:spPr>
          <a:xfrm rot="18955569">
            <a:off x="4235637" y="3084617"/>
            <a:ext cx="938664" cy="261610"/>
          </a:xfrm>
          <a:prstGeom prst="rect">
            <a:avLst/>
          </a:prstGeom>
          <a:noFill/>
        </p:spPr>
        <p:txBody>
          <a:bodyPr wrap="square" rtlCol="0">
            <a:spAutoFit/>
          </a:bodyPr>
          <a:lstStyle/>
          <a:p>
            <a:r>
              <a:rPr lang="en-US" sz="1100" dirty="0" smtClean="0">
                <a:solidFill>
                  <a:schemeClr val="accent5"/>
                </a:solidFill>
              </a:rPr>
              <a:t>Blend</a:t>
            </a:r>
            <a:endParaRPr lang="en-US" sz="1100" dirty="0">
              <a:solidFill>
                <a:schemeClr val="accent5"/>
              </a:solidFill>
            </a:endParaRPr>
          </a:p>
        </p:txBody>
      </p:sp>
      <p:sp>
        <p:nvSpPr>
          <p:cNvPr id="56" name="TextBox 32"/>
          <p:cNvSpPr txBox="1"/>
          <p:nvPr/>
        </p:nvSpPr>
        <p:spPr>
          <a:xfrm rot="18955569">
            <a:off x="1503155" y="3071003"/>
            <a:ext cx="1087687" cy="261610"/>
          </a:xfrm>
          <a:prstGeom prst="rect">
            <a:avLst/>
          </a:prstGeom>
          <a:noFill/>
        </p:spPr>
        <p:txBody>
          <a:bodyPr wrap="square" rtlCol="0">
            <a:spAutoFit/>
          </a:bodyPr>
          <a:lstStyle/>
          <a:p>
            <a:r>
              <a:rPr lang="en-US" sz="1100" dirty="0" smtClean="0">
                <a:solidFill>
                  <a:srgbClr val="AC1F27"/>
                </a:solidFill>
              </a:rPr>
              <a:t>Conform</a:t>
            </a:r>
            <a:endParaRPr lang="en-US" sz="1100" dirty="0">
              <a:solidFill>
                <a:srgbClr val="AC1F27"/>
              </a:solidFill>
            </a:endParaRPr>
          </a:p>
        </p:txBody>
      </p:sp>
      <p:sp>
        <p:nvSpPr>
          <p:cNvPr id="57" name="TextBox 33"/>
          <p:cNvSpPr txBox="1"/>
          <p:nvPr/>
        </p:nvSpPr>
        <p:spPr>
          <a:xfrm rot="18955569">
            <a:off x="1857971" y="3234402"/>
            <a:ext cx="601856" cy="261610"/>
          </a:xfrm>
          <a:prstGeom prst="rect">
            <a:avLst/>
          </a:prstGeom>
          <a:noFill/>
        </p:spPr>
        <p:txBody>
          <a:bodyPr wrap="square" rtlCol="0">
            <a:spAutoFit/>
          </a:bodyPr>
          <a:lstStyle/>
          <a:p>
            <a:r>
              <a:rPr lang="en-US" sz="1100" dirty="0" smtClean="0">
                <a:solidFill>
                  <a:srgbClr val="AC1F27"/>
                </a:solidFill>
              </a:rPr>
              <a:t>Shape</a:t>
            </a:r>
            <a:endParaRPr lang="en-US" sz="1100" dirty="0">
              <a:solidFill>
                <a:srgbClr val="AC1F27"/>
              </a:solidFill>
            </a:endParaRPr>
          </a:p>
        </p:txBody>
      </p:sp>
      <p:sp>
        <p:nvSpPr>
          <p:cNvPr id="58" name="TextBox 34"/>
          <p:cNvSpPr txBox="1"/>
          <p:nvPr/>
        </p:nvSpPr>
        <p:spPr>
          <a:xfrm rot="18955569">
            <a:off x="1234919" y="3080067"/>
            <a:ext cx="1087687" cy="261610"/>
          </a:xfrm>
          <a:prstGeom prst="rect">
            <a:avLst/>
          </a:prstGeom>
          <a:noFill/>
        </p:spPr>
        <p:txBody>
          <a:bodyPr wrap="square" rtlCol="0">
            <a:spAutoFit/>
          </a:bodyPr>
          <a:lstStyle/>
          <a:p>
            <a:r>
              <a:rPr lang="en-US" sz="1100" dirty="0" smtClean="0">
                <a:solidFill>
                  <a:srgbClr val="AC1F27"/>
                </a:solidFill>
              </a:rPr>
              <a:t>Cleanse</a:t>
            </a:r>
            <a:endParaRPr lang="en-US" sz="1100" dirty="0">
              <a:solidFill>
                <a:srgbClr val="AC1F27"/>
              </a:solidFill>
            </a:endParaRPr>
          </a:p>
        </p:txBody>
      </p:sp>
      <p:sp>
        <p:nvSpPr>
          <p:cNvPr id="59" name="TextBox 35"/>
          <p:cNvSpPr txBox="1"/>
          <p:nvPr/>
        </p:nvSpPr>
        <p:spPr>
          <a:xfrm>
            <a:off x="1313963" y="973305"/>
            <a:ext cx="1600439" cy="307777"/>
          </a:xfrm>
          <a:prstGeom prst="rect">
            <a:avLst/>
          </a:prstGeom>
          <a:noFill/>
        </p:spPr>
        <p:txBody>
          <a:bodyPr wrap="square" rtlCol="0">
            <a:spAutoFit/>
          </a:bodyPr>
          <a:lstStyle/>
          <a:p>
            <a:r>
              <a:rPr lang="en-US" sz="1400" dirty="0" smtClean="0">
                <a:solidFill>
                  <a:schemeClr val="accent2"/>
                </a:solidFill>
              </a:rPr>
              <a:t>Data Engineering</a:t>
            </a:r>
          </a:p>
        </p:txBody>
      </p:sp>
      <p:sp>
        <p:nvSpPr>
          <p:cNvPr id="60" name="TextBox 36"/>
          <p:cNvSpPr txBox="1"/>
          <p:nvPr/>
        </p:nvSpPr>
        <p:spPr>
          <a:xfrm rot="18900000">
            <a:off x="4715411" y="3094774"/>
            <a:ext cx="938664" cy="261610"/>
          </a:xfrm>
          <a:prstGeom prst="rect">
            <a:avLst/>
          </a:prstGeom>
          <a:noFill/>
        </p:spPr>
        <p:txBody>
          <a:bodyPr wrap="square" rtlCol="0">
            <a:spAutoFit/>
          </a:bodyPr>
          <a:lstStyle/>
          <a:p>
            <a:r>
              <a:rPr lang="en-US" sz="1100" dirty="0" smtClean="0">
                <a:solidFill>
                  <a:srgbClr val="AC1F27"/>
                </a:solidFill>
              </a:rPr>
              <a:t>Enrich</a:t>
            </a:r>
            <a:endParaRPr lang="en-US" sz="1100" dirty="0">
              <a:solidFill>
                <a:srgbClr val="AC1F27"/>
              </a:solidFill>
            </a:endParaRPr>
          </a:p>
        </p:txBody>
      </p:sp>
      <p:sp>
        <p:nvSpPr>
          <p:cNvPr id="61" name="TextBox 37"/>
          <p:cNvSpPr txBox="1"/>
          <p:nvPr/>
        </p:nvSpPr>
        <p:spPr>
          <a:xfrm>
            <a:off x="2336000" y="3773663"/>
            <a:ext cx="4410094" cy="369332"/>
          </a:xfrm>
          <a:prstGeom prst="rect">
            <a:avLst/>
          </a:prstGeom>
          <a:noFill/>
        </p:spPr>
        <p:txBody>
          <a:bodyPr wrap="square" rtlCol="0">
            <a:spAutoFit/>
          </a:bodyPr>
          <a:lstStyle/>
          <a:p>
            <a:r>
              <a:rPr lang="en-US" b="1" dirty="0" smtClean="0">
                <a:solidFill>
                  <a:schemeClr val="tx2"/>
                </a:solidFill>
              </a:rPr>
              <a:t>Managing and Automating the </a:t>
            </a:r>
            <a:r>
              <a:rPr lang="en-US" b="1" dirty="0">
                <a:solidFill>
                  <a:schemeClr val="tx2"/>
                </a:solidFill>
              </a:rPr>
              <a:t>P</a:t>
            </a:r>
            <a:r>
              <a:rPr lang="en-US" b="1" dirty="0" smtClean="0">
                <a:solidFill>
                  <a:schemeClr val="tx2"/>
                </a:solidFill>
              </a:rPr>
              <a:t>ipeline</a:t>
            </a:r>
            <a:endParaRPr lang="en-US" b="1" dirty="0">
              <a:solidFill>
                <a:schemeClr val="tx2"/>
              </a:solidFill>
            </a:endParaRPr>
          </a:p>
        </p:txBody>
      </p:sp>
      <p:sp>
        <p:nvSpPr>
          <p:cNvPr id="62" name="TextBox 38"/>
          <p:cNvSpPr txBox="1"/>
          <p:nvPr/>
        </p:nvSpPr>
        <p:spPr>
          <a:xfrm rot="18900000">
            <a:off x="5978939" y="3061839"/>
            <a:ext cx="938664" cy="261610"/>
          </a:xfrm>
          <a:prstGeom prst="rect">
            <a:avLst/>
          </a:prstGeom>
          <a:noFill/>
        </p:spPr>
        <p:txBody>
          <a:bodyPr wrap="square" rtlCol="0">
            <a:spAutoFit/>
          </a:bodyPr>
          <a:lstStyle/>
          <a:p>
            <a:r>
              <a:rPr lang="en-US" sz="1100" dirty="0" smtClean="0">
                <a:solidFill>
                  <a:srgbClr val="AC1F27"/>
                </a:solidFill>
              </a:rPr>
              <a:t>Build</a:t>
            </a:r>
            <a:endParaRPr lang="en-US" sz="1100" dirty="0">
              <a:solidFill>
                <a:srgbClr val="AC1F27"/>
              </a:solidFill>
            </a:endParaRPr>
          </a:p>
        </p:txBody>
      </p:sp>
      <p:sp>
        <p:nvSpPr>
          <p:cNvPr id="63" name="Arc 39"/>
          <p:cNvSpPr/>
          <p:nvPr/>
        </p:nvSpPr>
        <p:spPr>
          <a:xfrm>
            <a:off x="1941234" y="1809388"/>
            <a:ext cx="868639" cy="1980834"/>
          </a:xfrm>
          <a:prstGeom prst="arc">
            <a:avLst>
              <a:gd name="adj1" fmla="val 21523834"/>
              <a:gd name="adj2" fmla="val 21552033"/>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Flowchart: Direct Access Storage 55"/>
          <p:cNvSpPr/>
          <p:nvPr/>
        </p:nvSpPr>
        <p:spPr>
          <a:xfrm>
            <a:off x="483388" y="1373988"/>
            <a:ext cx="3441738" cy="2251998"/>
          </a:xfrm>
          <a:prstGeom prst="flowChartMagneticDrum">
            <a:avLst/>
          </a:prstGeom>
          <a:noFill/>
          <a:ln w="571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5" name="Flowchart: Direct Access Storage 65"/>
          <p:cNvSpPr/>
          <p:nvPr/>
        </p:nvSpPr>
        <p:spPr>
          <a:xfrm>
            <a:off x="2822129" y="1373988"/>
            <a:ext cx="3441738" cy="2251998"/>
          </a:xfrm>
          <a:prstGeom prst="flowChartMagneticDrum">
            <a:avLst/>
          </a:prstGeom>
          <a:no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6" name="Flowchart: Direct Access Storage 66"/>
          <p:cNvSpPr/>
          <p:nvPr/>
        </p:nvSpPr>
        <p:spPr>
          <a:xfrm>
            <a:off x="5163529" y="1373988"/>
            <a:ext cx="3441738" cy="2251998"/>
          </a:xfrm>
          <a:prstGeom prst="flowChartMagneticDrum">
            <a:avLst/>
          </a:prstGeom>
          <a:noFill/>
          <a:ln w="571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7" name="Rectangle 43"/>
          <p:cNvSpPr/>
          <p:nvPr/>
        </p:nvSpPr>
        <p:spPr>
          <a:xfrm>
            <a:off x="3869975" y="1778886"/>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8" name="Rectangle 44"/>
          <p:cNvSpPr/>
          <p:nvPr/>
        </p:nvSpPr>
        <p:spPr>
          <a:xfrm>
            <a:off x="4059752" y="2224989"/>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69" name="Rectangle 45"/>
          <p:cNvSpPr/>
          <p:nvPr/>
        </p:nvSpPr>
        <p:spPr>
          <a:xfrm>
            <a:off x="3803293" y="3343847"/>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nvGrpSpPr>
          <p:cNvPr id="70" name="Group 46"/>
          <p:cNvGrpSpPr/>
          <p:nvPr/>
        </p:nvGrpSpPr>
        <p:grpSpPr>
          <a:xfrm>
            <a:off x="5926361" y="1516719"/>
            <a:ext cx="434007" cy="1913068"/>
            <a:chOff x="3974022" y="1125345"/>
            <a:chExt cx="434007" cy="1913068"/>
          </a:xfrm>
        </p:grpSpPr>
        <p:sp>
          <p:nvSpPr>
            <p:cNvPr id="71" name="Rectangle 47"/>
            <p:cNvSpPr/>
            <p:nvPr/>
          </p:nvSpPr>
          <p:spPr>
            <a:xfrm>
              <a:off x="3974022" y="1125345"/>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2" name="Rectangle 48"/>
            <p:cNvSpPr/>
            <p:nvPr/>
          </p:nvSpPr>
          <p:spPr>
            <a:xfrm>
              <a:off x="4109603" y="133509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3" name="Rectangle 49"/>
            <p:cNvSpPr/>
            <p:nvPr/>
          </p:nvSpPr>
          <p:spPr>
            <a:xfrm>
              <a:off x="4211866" y="172141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4" name="Rectangle 50"/>
            <p:cNvSpPr/>
            <p:nvPr/>
          </p:nvSpPr>
          <p:spPr>
            <a:xfrm>
              <a:off x="4199157" y="191457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5" name="Rectangle 51"/>
            <p:cNvSpPr/>
            <p:nvPr/>
          </p:nvSpPr>
          <p:spPr>
            <a:xfrm>
              <a:off x="4230209" y="210773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6" name="Rectangle 52"/>
            <p:cNvSpPr/>
            <p:nvPr/>
          </p:nvSpPr>
          <p:spPr>
            <a:xfrm>
              <a:off x="4029819" y="2943726"/>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7" name="Rectangle 53"/>
            <p:cNvSpPr/>
            <p:nvPr/>
          </p:nvSpPr>
          <p:spPr>
            <a:xfrm>
              <a:off x="4134055" y="268721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8" name="Rectangle 54"/>
            <p:cNvSpPr/>
            <p:nvPr/>
          </p:nvSpPr>
          <p:spPr>
            <a:xfrm>
              <a:off x="4216790" y="249405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79" name="Rectangle 55"/>
            <p:cNvSpPr/>
            <p:nvPr/>
          </p:nvSpPr>
          <p:spPr>
            <a:xfrm>
              <a:off x="4236592" y="230089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0" name="Rectangle 56"/>
            <p:cNvSpPr/>
            <p:nvPr/>
          </p:nvSpPr>
          <p:spPr>
            <a:xfrm>
              <a:off x="4143207" y="152825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grpSp>
        <p:nvGrpSpPr>
          <p:cNvPr id="81" name="Group 57"/>
          <p:cNvGrpSpPr/>
          <p:nvPr/>
        </p:nvGrpSpPr>
        <p:grpSpPr>
          <a:xfrm>
            <a:off x="8222862" y="1469973"/>
            <a:ext cx="481815" cy="1913068"/>
            <a:chOff x="3926214" y="1125345"/>
            <a:chExt cx="481815" cy="1913068"/>
          </a:xfrm>
        </p:grpSpPr>
        <p:sp>
          <p:nvSpPr>
            <p:cNvPr id="82" name="Rectangle 58"/>
            <p:cNvSpPr/>
            <p:nvPr/>
          </p:nvSpPr>
          <p:spPr>
            <a:xfrm>
              <a:off x="3926214" y="1125345"/>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3" name="Rectangle 59"/>
            <p:cNvSpPr/>
            <p:nvPr/>
          </p:nvSpPr>
          <p:spPr>
            <a:xfrm>
              <a:off x="4066387" y="1313618"/>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4" name="Rectangle 60"/>
            <p:cNvSpPr/>
            <p:nvPr/>
          </p:nvSpPr>
          <p:spPr>
            <a:xfrm>
              <a:off x="4211866" y="172141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5" name="Rectangle 61"/>
            <p:cNvSpPr/>
            <p:nvPr/>
          </p:nvSpPr>
          <p:spPr>
            <a:xfrm>
              <a:off x="4199157" y="191457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6" name="Rectangle 62"/>
            <p:cNvSpPr/>
            <p:nvPr/>
          </p:nvSpPr>
          <p:spPr>
            <a:xfrm>
              <a:off x="4230209" y="210773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7" name="Rectangle 63"/>
            <p:cNvSpPr/>
            <p:nvPr/>
          </p:nvSpPr>
          <p:spPr>
            <a:xfrm>
              <a:off x="4029819" y="2943726"/>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8" name="Rectangle 64"/>
            <p:cNvSpPr/>
            <p:nvPr/>
          </p:nvSpPr>
          <p:spPr>
            <a:xfrm>
              <a:off x="4134055" y="268721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89" name="Rectangle 65"/>
            <p:cNvSpPr/>
            <p:nvPr/>
          </p:nvSpPr>
          <p:spPr>
            <a:xfrm>
              <a:off x="4216790" y="249405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0" name="Rectangle 66"/>
            <p:cNvSpPr/>
            <p:nvPr/>
          </p:nvSpPr>
          <p:spPr>
            <a:xfrm>
              <a:off x="4236592" y="230089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91" name="Rectangle 67"/>
            <p:cNvSpPr/>
            <p:nvPr/>
          </p:nvSpPr>
          <p:spPr>
            <a:xfrm>
              <a:off x="4143207" y="152825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pic>
        <p:nvPicPr>
          <p:cNvPr id="92"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153989" y="1958700"/>
            <a:ext cx="649303" cy="55541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3" name="Picture 7"/>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596630" y="2385192"/>
            <a:ext cx="555558" cy="5874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4" name="Picture 2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444320" y="2313143"/>
            <a:ext cx="687772" cy="49389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5" name="Picture 24"/>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966466" y="1968448"/>
            <a:ext cx="499167" cy="3686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6" name="Picture 38"/>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014337" y="1824364"/>
            <a:ext cx="623043" cy="5247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7" name="Picture 47"/>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1775575" y="2539291"/>
            <a:ext cx="453441" cy="4340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8" name="Picture 52"/>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427756" y="1487704"/>
            <a:ext cx="477153" cy="4546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9" name="TextBox 75"/>
          <p:cNvSpPr txBox="1"/>
          <p:nvPr/>
        </p:nvSpPr>
        <p:spPr>
          <a:xfrm rot="18900000">
            <a:off x="3530571" y="3102907"/>
            <a:ext cx="942755" cy="261610"/>
          </a:xfrm>
          <a:prstGeom prst="rect">
            <a:avLst/>
          </a:prstGeom>
          <a:noFill/>
        </p:spPr>
        <p:txBody>
          <a:bodyPr wrap="square" rtlCol="0">
            <a:spAutoFit/>
          </a:bodyPr>
          <a:lstStyle/>
          <a:p>
            <a:r>
              <a:rPr lang="en-US" sz="1100" dirty="0" smtClean="0">
                <a:solidFill>
                  <a:srgbClr val="AC1F27"/>
                </a:solidFill>
              </a:rPr>
              <a:t>Refine</a:t>
            </a:r>
            <a:endParaRPr lang="en-US" sz="1100" dirty="0">
              <a:solidFill>
                <a:srgbClr val="AC1F27"/>
              </a:solidFill>
            </a:endParaRPr>
          </a:p>
        </p:txBody>
      </p:sp>
      <p:sp>
        <p:nvSpPr>
          <p:cNvPr id="100" name="Trapezoid 76"/>
          <p:cNvSpPr/>
          <p:nvPr/>
        </p:nvSpPr>
        <p:spPr>
          <a:xfrm>
            <a:off x="899382" y="973305"/>
            <a:ext cx="2356762" cy="408061"/>
          </a:xfrm>
          <a:prstGeom prst="trapezoid">
            <a:avLst>
              <a:gd name="adj" fmla="val 577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effectLst>
                  <a:outerShdw blurRad="38100" dist="38100" dir="2700000" algn="tl">
                    <a:srgbClr val="000000">
                      <a:alpha val="43137"/>
                    </a:srgbClr>
                  </a:outerShdw>
                </a:effectLst>
                <a:latin typeface="+mj-lt"/>
              </a:rPr>
              <a:t>Data </a:t>
            </a:r>
            <a:r>
              <a:rPr lang="en-US" sz="1600" dirty="0">
                <a:effectLst>
                  <a:outerShdw blurRad="38100" dist="38100" dir="2700000" algn="tl">
                    <a:srgbClr val="000000">
                      <a:alpha val="43137"/>
                    </a:srgbClr>
                  </a:outerShdw>
                </a:effectLst>
                <a:latin typeface="+mj-lt"/>
              </a:rPr>
              <a:t>Engineering</a:t>
            </a:r>
            <a:endParaRPr lang="en-US" sz="1600" dirty="0" smtClean="0">
              <a:effectLst>
                <a:outerShdw blurRad="38100" dist="38100" dir="2700000" algn="tl">
                  <a:srgbClr val="000000">
                    <a:alpha val="43137"/>
                  </a:srgbClr>
                </a:outerShdw>
              </a:effectLst>
              <a:latin typeface="+mj-lt"/>
            </a:endParaRPr>
          </a:p>
        </p:txBody>
      </p:sp>
      <p:sp>
        <p:nvSpPr>
          <p:cNvPr id="101" name="Trapezoid 77"/>
          <p:cNvSpPr/>
          <p:nvPr/>
        </p:nvSpPr>
        <p:spPr>
          <a:xfrm>
            <a:off x="5719872" y="973305"/>
            <a:ext cx="2356762" cy="408061"/>
          </a:xfrm>
          <a:prstGeom prst="trapezoid">
            <a:avLst>
              <a:gd name="adj" fmla="val 57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effectLst>
                  <a:outerShdw blurRad="38100" dist="38100" dir="2700000" algn="tl">
                    <a:srgbClr val="000000">
                      <a:alpha val="43137"/>
                    </a:srgbClr>
                  </a:outerShdw>
                </a:effectLst>
                <a:latin typeface="+mj-lt"/>
              </a:rPr>
              <a:t>Analytics </a:t>
            </a:r>
          </a:p>
        </p:txBody>
      </p:sp>
      <p:sp>
        <p:nvSpPr>
          <p:cNvPr id="102" name="Trapezoid 78"/>
          <p:cNvSpPr/>
          <p:nvPr/>
        </p:nvSpPr>
        <p:spPr>
          <a:xfrm>
            <a:off x="3328983" y="973305"/>
            <a:ext cx="2356762" cy="408061"/>
          </a:xfrm>
          <a:prstGeom prst="trapezoid">
            <a:avLst>
              <a:gd name="adj" fmla="val 577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effectLst>
                  <a:outerShdw blurRad="38100" dist="38100" dir="2700000" algn="tl">
                    <a:srgbClr val="000000">
                      <a:alpha val="43137"/>
                    </a:srgbClr>
                  </a:outerShdw>
                </a:effectLst>
                <a:latin typeface="+mj-lt"/>
              </a:rPr>
              <a:t>Data Preparation </a:t>
            </a:r>
          </a:p>
        </p:txBody>
      </p:sp>
      <p:cxnSp>
        <p:nvCxnSpPr>
          <p:cNvPr id="103" name="Straight Arrow Connector 79"/>
          <p:cNvCxnSpPr/>
          <p:nvPr/>
        </p:nvCxnSpPr>
        <p:spPr>
          <a:xfrm flipV="1">
            <a:off x="8067743" y="2476804"/>
            <a:ext cx="856124" cy="13602"/>
          </a:xfrm>
          <a:prstGeom prst="straightConnector1">
            <a:avLst/>
          </a:prstGeom>
          <a:ln w="120650">
            <a:solidFill>
              <a:srgbClr val="BFBFBF"/>
            </a:solidFill>
            <a:tailEnd type="arrow"/>
          </a:ln>
        </p:spPr>
        <p:style>
          <a:lnRef idx="1">
            <a:schemeClr val="accent1"/>
          </a:lnRef>
          <a:fillRef idx="0">
            <a:schemeClr val="accent1"/>
          </a:fillRef>
          <a:effectRef idx="0">
            <a:schemeClr val="accent1"/>
          </a:effectRef>
          <a:fontRef idx="minor">
            <a:schemeClr val="tx1"/>
          </a:fontRef>
        </p:style>
      </p:cxnSp>
      <p:cxnSp>
        <p:nvCxnSpPr>
          <p:cNvPr id="104" name="Elbow Connector 80"/>
          <p:cNvCxnSpPr/>
          <p:nvPr/>
        </p:nvCxnSpPr>
        <p:spPr>
          <a:xfrm rot="16200000" flipH="1">
            <a:off x="1637442" y="2123323"/>
            <a:ext cx="176234" cy="431349"/>
          </a:xfrm>
          <a:prstGeom prst="bentConnector3">
            <a:avLst>
              <a:gd name="adj1" fmla="val 27922"/>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42"/>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6525603" y="1503722"/>
            <a:ext cx="828985" cy="6412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6" name="Picture 3"/>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721077" y="2667496"/>
            <a:ext cx="451185" cy="3423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7" name="Picture 35"/>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7739064" y="1788041"/>
            <a:ext cx="506581" cy="4312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8" name="Picture 38"/>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345386" y="2376118"/>
            <a:ext cx="616544" cy="5192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09" name="Elbow Connector 85"/>
          <p:cNvCxnSpPr/>
          <p:nvPr/>
        </p:nvCxnSpPr>
        <p:spPr>
          <a:xfrm flipV="1">
            <a:off x="3481652" y="1705590"/>
            <a:ext cx="897757" cy="162902"/>
          </a:xfrm>
          <a:prstGeom prst="bentConnector3">
            <a:avLst>
              <a:gd name="adj1" fmla="val 50000"/>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86"/>
          <p:cNvCxnSpPr/>
          <p:nvPr/>
        </p:nvCxnSpPr>
        <p:spPr>
          <a:xfrm rot="16200000" flipV="1">
            <a:off x="4378121" y="2049088"/>
            <a:ext cx="534068" cy="287618"/>
          </a:xfrm>
          <a:prstGeom prst="bentConnector3">
            <a:avLst>
              <a:gd name="adj1" fmla="val 50000"/>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87"/>
          <p:cNvSpPr txBox="1"/>
          <p:nvPr/>
        </p:nvSpPr>
        <p:spPr>
          <a:xfrm rot="18900000">
            <a:off x="3968057" y="3118906"/>
            <a:ext cx="938664" cy="261610"/>
          </a:xfrm>
          <a:prstGeom prst="rect">
            <a:avLst/>
          </a:prstGeom>
          <a:noFill/>
        </p:spPr>
        <p:txBody>
          <a:bodyPr wrap="square" rtlCol="0">
            <a:spAutoFit/>
          </a:bodyPr>
          <a:lstStyle/>
          <a:p>
            <a:r>
              <a:rPr lang="en-US" sz="1100" dirty="0" smtClean="0">
                <a:solidFill>
                  <a:srgbClr val="AC1F27"/>
                </a:solidFill>
              </a:rPr>
              <a:t>Virtualize</a:t>
            </a:r>
            <a:endParaRPr lang="en-US" sz="1100" dirty="0">
              <a:solidFill>
                <a:srgbClr val="AC1F27"/>
              </a:solidFill>
            </a:endParaRPr>
          </a:p>
        </p:txBody>
      </p:sp>
      <p:sp>
        <p:nvSpPr>
          <p:cNvPr id="112" name="TextBox 88"/>
          <p:cNvSpPr txBox="1"/>
          <p:nvPr/>
        </p:nvSpPr>
        <p:spPr>
          <a:xfrm rot="18900000">
            <a:off x="3686954" y="3044121"/>
            <a:ext cx="1159778" cy="261610"/>
          </a:xfrm>
          <a:prstGeom prst="rect">
            <a:avLst/>
          </a:prstGeom>
          <a:noFill/>
        </p:spPr>
        <p:txBody>
          <a:bodyPr wrap="square" rtlCol="0">
            <a:spAutoFit/>
          </a:bodyPr>
          <a:lstStyle/>
          <a:p>
            <a:r>
              <a:rPr lang="en-US" sz="1100" dirty="0" smtClean="0">
                <a:solidFill>
                  <a:srgbClr val="AC1F27"/>
                </a:solidFill>
              </a:rPr>
              <a:t>Orchestrate </a:t>
            </a:r>
            <a:endParaRPr lang="en-US" sz="1100" dirty="0">
              <a:solidFill>
                <a:srgbClr val="AC1F27"/>
              </a:solidFill>
            </a:endParaRPr>
          </a:p>
        </p:txBody>
      </p:sp>
      <p:grpSp>
        <p:nvGrpSpPr>
          <p:cNvPr id="113" name="Group 89"/>
          <p:cNvGrpSpPr/>
          <p:nvPr/>
        </p:nvGrpSpPr>
        <p:grpSpPr>
          <a:xfrm>
            <a:off x="3538595" y="1495824"/>
            <a:ext cx="469863" cy="1913068"/>
            <a:chOff x="3938166" y="1125345"/>
            <a:chExt cx="469863" cy="1913068"/>
          </a:xfrm>
        </p:grpSpPr>
        <p:sp>
          <p:nvSpPr>
            <p:cNvPr id="114" name="Rectangle 90"/>
            <p:cNvSpPr/>
            <p:nvPr/>
          </p:nvSpPr>
          <p:spPr>
            <a:xfrm>
              <a:off x="4236592" y="230089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15" name="Rectangle 91"/>
            <p:cNvSpPr/>
            <p:nvPr/>
          </p:nvSpPr>
          <p:spPr>
            <a:xfrm>
              <a:off x="3938166" y="1125345"/>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16" name="Rectangle 92"/>
            <p:cNvSpPr/>
            <p:nvPr/>
          </p:nvSpPr>
          <p:spPr>
            <a:xfrm>
              <a:off x="4109603" y="133509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17" name="Rectangle 93"/>
            <p:cNvSpPr/>
            <p:nvPr/>
          </p:nvSpPr>
          <p:spPr>
            <a:xfrm>
              <a:off x="4211866" y="172141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18" name="Rectangle 94"/>
            <p:cNvSpPr/>
            <p:nvPr/>
          </p:nvSpPr>
          <p:spPr>
            <a:xfrm>
              <a:off x="4199157" y="191457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19" name="Rectangle 95"/>
            <p:cNvSpPr/>
            <p:nvPr/>
          </p:nvSpPr>
          <p:spPr>
            <a:xfrm>
              <a:off x="4230209" y="210773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20" name="Rectangle 96"/>
            <p:cNvSpPr/>
            <p:nvPr/>
          </p:nvSpPr>
          <p:spPr>
            <a:xfrm>
              <a:off x="4029819" y="2943726"/>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21" name="Rectangle 97"/>
            <p:cNvSpPr/>
            <p:nvPr/>
          </p:nvSpPr>
          <p:spPr>
            <a:xfrm>
              <a:off x="4134055" y="268721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22" name="Rectangle 98"/>
            <p:cNvSpPr/>
            <p:nvPr/>
          </p:nvSpPr>
          <p:spPr>
            <a:xfrm>
              <a:off x="4216790" y="249405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sp>
          <p:nvSpPr>
            <p:cNvPr id="123" name="Rectangle 99"/>
            <p:cNvSpPr/>
            <p:nvPr/>
          </p:nvSpPr>
          <p:spPr>
            <a:xfrm>
              <a:off x="4143207" y="1528250"/>
              <a:ext cx="171437" cy="94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mj-lt"/>
              </a:endParaRPr>
            </a:p>
          </p:txBody>
        </p:sp>
      </p:grpSp>
      <p:cxnSp>
        <p:nvCxnSpPr>
          <p:cNvPr id="124" name="Straight Arrow Connector 100"/>
          <p:cNvCxnSpPr/>
          <p:nvPr/>
        </p:nvCxnSpPr>
        <p:spPr>
          <a:xfrm>
            <a:off x="3114013" y="973305"/>
            <a:ext cx="367639" cy="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01"/>
          <p:cNvCxnSpPr/>
          <p:nvPr/>
        </p:nvCxnSpPr>
        <p:spPr>
          <a:xfrm flipH="1">
            <a:off x="5518855" y="973305"/>
            <a:ext cx="315132" cy="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66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Emerging Big Data Use Cases</a:t>
            </a:r>
            <a:endParaRPr lang="en-US" dirty="0"/>
          </a:p>
        </p:txBody>
      </p:sp>
      <p:sp>
        <p:nvSpPr>
          <p:cNvPr id="4" name="Rectangle 3"/>
          <p:cNvSpPr/>
          <p:nvPr/>
        </p:nvSpPr>
        <p:spPr>
          <a:xfrm>
            <a:off x="107895" y="891770"/>
            <a:ext cx="2879617" cy="3967843"/>
          </a:xfrm>
          <a:prstGeom prst="rect">
            <a:avLst/>
          </a:prstGeom>
          <a:gradFill>
            <a:gsLst>
              <a:gs pos="0">
                <a:schemeClr val="bg1">
                  <a:lumMod val="95000"/>
                </a:schemeClr>
              </a:gs>
              <a:gs pos="80000">
                <a:schemeClr val="bg1"/>
              </a:gs>
              <a:gs pos="100000">
                <a:schemeClr val="bg1"/>
              </a:gs>
            </a:gsLst>
          </a:gra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err="1">
              <a:solidFill>
                <a:schemeClr val="tx1"/>
              </a:solidFill>
            </a:endParaRPr>
          </a:p>
        </p:txBody>
      </p:sp>
      <p:sp>
        <p:nvSpPr>
          <p:cNvPr id="5" name="Rectangle 4"/>
          <p:cNvSpPr/>
          <p:nvPr/>
        </p:nvSpPr>
        <p:spPr>
          <a:xfrm>
            <a:off x="6121244" y="891770"/>
            <a:ext cx="2879617" cy="3967843"/>
          </a:xfrm>
          <a:prstGeom prst="rect">
            <a:avLst/>
          </a:prstGeom>
          <a:gradFill>
            <a:gsLst>
              <a:gs pos="0">
                <a:schemeClr val="bg1">
                  <a:lumMod val="95000"/>
                </a:schemeClr>
              </a:gs>
              <a:gs pos="80000">
                <a:schemeClr val="bg1"/>
              </a:gs>
              <a:gs pos="100000">
                <a:schemeClr val="bg1"/>
              </a:gs>
            </a:gsLst>
          </a:gra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err="1">
              <a:solidFill>
                <a:schemeClr val="tx1"/>
              </a:solidFill>
            </a:endParaRPr>
          </a:p>
        </p:txBody>
      </p:sp>
      <p:sp>
        <p:nvSpPr>
          <p:cNvPr id="6" name="Rectangle 5"/>
          <p:cNvSpPr/>
          <p:nvPr/>
        </p:nvSpPr>
        <p:spPr>
          <a:xfrm>
            <a:off x="3114570" y="891770"/>
            <a:ext cx="2879617" cy="3967843"/>
          </a:xfrm>
          <a:prstGeom prst="rect">
            <a:avLst/>
          </a:prstGeom>
          <a:gradFill>
            <a:gsLst>
              <a:gs pos="0">
                <a:schemeClr val="bg1">
                  <a:lumMod val="95000"/>
                </a:schemeClr>
              </a:gs>
              <a:gs pos="80000">
                <a:schemeClr val="bg1"/>
              </a:gs>
              <a:gs pos="100000">
                <a:schemeClr val="bg1"/>
              </a:gs>
            </a:gsLst>
          </a:gra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err="1">
              <a:solidFill>
                <a:schemeClr val="tx1"/>
              </a:solidFill>
            </a:endParaRPr>
          </a:p>
        </p:txBody>
      </p:sp>
      <p:sp>
        <p:nvSpPr>
          <p:cNvPr id="7" name="Rectangle 6"/>
          <p:cNvSpPr/>
          <p:nvPr/>
        </p:nvSpPr>
        <p:spPr>
          <a:xfrm>
            <a:off x="-136438" y="2148162"/>
            <a:ext cx="9519205" cy="69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dirty="0" err="1">
              <a:solidFill>
                <a:schemeClr val="tx1"/>
              </a:solidFill>
            </a:endParaRPr>
          </a:p>
        </p:txBody>
      </p:sp>
      <p:sp>
        <p:nvSpPr>
          <p:cNvPr id="8" name="Rectangle 7"/>
          <p:cNvSpPr/>
          <p:nvPr/>
        </p:nvSpPr>
        <p:spPr>
          <a:xfrm>
            <a:off x="3157646" y="2148163"/>
            <a:ext cx="2932113" cy="2595563"/>
          </a:xfrm>
          <a:prstGeom prst="rect">
            <a:avLst/>
          </a:prstGeom>
        </p:spPr>
        <p:txBody>
          <a:bodyPr lIns="91438" tIns="45719" rIns="91438" bIns="45719">
            <a:spAutoFit/>
          </a:bodyPr>
          <a:lstStyle/>
          <a:p>
            <a:pPr defTabSz="457189">
              <a:lnSpc>
                <a:spcPct val="90000"/>
              </a:lnSpc>
              <a:spcAft>
                <a:spcPts val="600"/>
              </a:spcAft>
              <a:defRPr/>
            </a:pPr>
            <a:r>
              <a:rPr lang="en-US" sz="2200" b="1" spc="-50" dirty="0">
                <a:solidFill>
                  <a:srgbClr val="FFFFFF"/>
                </a:solidFill>
                <a:cs typeface="Open Sans"/>
              </a:rPr>
              <a:t>Improve operational</a:t>
            </a:r>
            <a:r>
              <a:rPr lang="en-US" sz="2200" b="1" dirty="0">
                <a:solidFill>
                  <a:srgbClr val="FFFFFF"/>
                </a:solidFill>
                <a:cs typeface="Open Sans"/>
              </a:rPr>
              <a:t> effectiveness</a:t>
            </a:r>
          </a:p>
          <a:p>
            <a:pPr defTabSz="457189">
              <a:spcBef>
                <a:spcPts val="600"/>
              </a:spcBef>
              <a:spcAft>
                <a:spcPts val="300"/>
              </a:spcAft>
              <a:buClr>
                <a:srgbClr val="0055B8"/>
              </a:buClr>
              <a:defRPr/>
            </a:pPr>
            <a:r>
              <a:rPr lang="en-US" sz="1400" dirty="0">
                <a:solidFill>
                  <a:srgbClr val="45545F"/>
                </a:solidFill>
                <a:cs typeface="Open Sans"/>
              </a:rPr>
              <a:t>Machines/sensors: </a:t>
            </a:r>
            <a:br>
              <a:rPr lang="en-US" sz="1400" dirty="0">
                <a:solidFill>
                  <a:srgbClr val="45545F"/>
                </a:solidFill>
                <a:cs typeface="Open Sans"/>
              </a:rPr>
            </a:br>
            <a:r>
              <a:rPr lang="en-US" sz="1400" dirty="0">
                <a:solidFill>
                  <a:srgbClr val="45545F"/>
                </a:solidFill>
                <a:cs typeface="Open Sans"/>
              </a:rPr>
              <a:t>predict failures, network </a:t>
            </a:r>
            <a:br>
              <a:rPr lang="en-US" sz="1400" dirty="0">
                <a:solidFill>
                  <a:srgbClr val="45545F"/>
                </a:solidFill>
                <a:cs typeface="Open Sans"/>
              </a:rPr>
            </a:br>
            <a:r>
              <a:rPr lang="en-US" sz="1400" dirty="0">
                <a:solidFill>
                  <a:srgbClr val="45545F"/>
                </a:solidFill>
                <a:cs typeface="Open Sans"/>
              </a:rPr>
              <a:t>attacks</a:t>
            </a:r>
          </a:p>
          <a:p>
            <a:pPr defTabSz="457189">
              <a:spcBef>
                <a:spcPts val="600"/>
              </a:spcBef>
              <a:spcAft>
                <a:spcPts val="300"/>
              </a:spcAft>
              <a:buClr>
                <a:srgbClr val="0055B8"/>
              </a:buClr>
              <a:defRPr/>
            </a:pPr>
            <a:r>
              <a:rPr lang="en-US" sz="1400" dirty="0">
                <a:solidFill>
                  <a:srgbClr val="45545F"/>
                </a:solidFill>
                <a:cs typeface="Open Sans"/>
              </a:rPr>
              <a:t>Financial risk management: reduce fraud, increase </a:t>
            </a:r>
            <a:br>
              <a:rPr lang="en-US" sz="1400" dirty="0">
                <a:solidFill>
                  <a:srgbClr val="45545F"/>
                </a:solidFill>
                <a:cs typeface="Open Sans"/>
              </a:rPr>
            </a:br>
            <a:r>
              <a:rPr lang="en-US" sz="1400" dirty="0">
                <a:solidFill>
                  <a:srgbClr val="45545F"/>
                </a:solidFill>
                <a:cs typeface="Open Sans"/>
              </a:rPr>
              <a:t>security</a:t>
            </a:r>
          </a:p>
          <a:p>
            <a:pPr defTabSz="457189">
              <a:spcBef>
                <a:spcPts val="600"/>
              </a:spcBef>
              <a:spcAft>
                <a:spcPts val="300"/>
              </a:spcAft>
              <a:buClr>
                <a:srgbClr val="0055B8"/>
              </a:buClr>
              <a:defRPr/>
            </a:pPr>
            <a:r>
              <a:rPr lang="en-US" sz="1400" dirty="0">
                <a:solidFill>
                  <a:srgbClr val="45545F"/>
                </a:solidFill>
                <a:cs typeface="Open Sans"/>
              </a:rPr>
              <a:t>Reduce data warehouse cost</a:t>
            </a:r>
          </a:p>
        </p:txBody>
      </p:sp>
      <p:sp>
        <p:nvSpPr>
          <p:cNvPr id="9" name="Rectangle 17"/>
          <p:cNvSpPr>
            <a:spLocks noChangeArrowheads="1"/>
          </p:cNvSpPr>
          <p:nvPr/>
        </p:nvSpPr>
        <p:spPr bwMode="auto">
          <a:xfrm>
            <a:off x="6278564" y="2148163"/>
            <a:ext cx="2690812" cy="259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p>
            <a:pPr defTabSz="457189">
              <a:lnSpc>
                <a:spcPct val="90000"/>
              </a:lnSpc>
              <a:spcAft>
                <a:spcPts val="600"/>
              </a:spcAft>
            </a:pPr>
            <a:r>
              <a:rPr lang="en-US" sz="2200" b="1" dirty="0">
                <a:solidFill>
                  <a:srgbClr val="FFFFFF"/>
                </a:solidFill>
                <a:cs typeface="Arial" charset="0"/>
              </a:rPr>
              <a:t>Improve customer experience</a:t>
            </a:r>
          </a:p>
          <a:p>
            <a:pPr defTabSz="457189">
              <a:spcBef>
                <a:spcPts val="600"/>
              </a:spcBef>
              <a:spcAft>
                <a:spcPts val="300"/>
              </a:spcAft>
              <a:buClr>
                <a:srgbClr val="0055B8"/>
              </a:buClr>
            </a:pPr>
            <a:r>
              <a:rPr lang="en-US" sz="1400" dirty="0">
                <a:solidFill>
                  <a:srgbClr val="45545F"/>
                </a:solidFill>
                <a:cs typeface="Arial" charset="0"/>
              </a:rPr>
              <a:t>Build a </a:t>
            </a:r>
            <a:r>
              <a:rPr lang="en-US" sz="1400" dirty="0" smtClean="0">
                <a:solidFill>
                  <a:srgbClr val="45545F"/>
                </a:solidFill>
                <a:cs typeface="Arial" charset="0"/>
              </a:rPr>
              <a:t>360°</a:t>
            </a:r>
            <a:r>
              <a:rPr lang="en-US" sz="1400" dirty="0" smtClean="0">
                <a:solidFill>
                  <a:srgbClr val="45545F"/>
                </a:solidFill>
                <a:cs typeface="Times New Roman" charset="0"/>
              </a:rPr>
              <a:t> </a:t>
            </a:r>
            <a:r>
              <a:rPr lang="en-US" sz="1400" dirty="0">
                <a:solidFill>
                  <a:srgbClr val="45545F"/>
                </a:solidFill>
                <a:cs typeface="Times New Roman" charset="0"/>
              </a:rPr>
              <a:t>view to fully understand and serve the customer </a:t>
            </a:r>
          </a:p>
          <a:p>
            <a:pPr defTabSz="457189">
              <a:spcBef>
                <a:spcPts val="600"/>
              </a:spcBef>
              <a:spcAft>
                <a:spcPts val="300"/>
              </a:spcAft>
              <a:buClr>
                <a:srgbClr val="0055B8"/>
              </a:buClr>
            </a:pPr>
            <a:r>
              <a:rPr lang="en-US" sz="1400" dirty="0">
                <a:solidFill>
                  <a:srgbClr val="45545F"/>
                </a:solidFill>
                <a:cs typeface="Times New Roman" charset="0"/>
              </a:rPr>
              <a:t>Drive personalized and adjusted interaction </a:t>
            </a:r>
          </a:p>
          <a:p>
            <a:pPr defTabSz="457189">
              <a:spcBef>
                <a:spcPts val="600"/>
              </a:spcBef>
              <a:spcAft>
                <a:spcPts val="300"/>
              </a:spcAft>
              <a:buClr>
                <a:srgbClr val="0055B8"/>
              </a:buClr>
            </a:pPr>
            <a:r>
              <a:rPr lang="en-US" sz="1400" dirty="0">
                <a:solidFill>
                  <a:srgbClr val="45545F"/>
                </a:solidFill>
                <a:cs typeface="Times New Roman" charset="0"/>
              </a:rPr>
              <a:t>Use automated recommendations logic</a:t>
            </a:r>
          </a:p>
        </p:txBody>
      </p:sp>
      <p:sp>
        <p:nvSpPr>
          <p:cNvPr id="10" name="Rectangle 5"/>
          <p:cNvSpPr>
            <a:spLocks noChangeArrowheads="1"/>
          </p:cNvSpPr>
          <p:nvPr/>
        </p:nvSpPr>
        <p:spPr bwMode="auto">
          <a:xfrm>
            <a:off x="308083" y="2148162"/>
            <a:ext cx="2551112" cy="2379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p>
            <a:pPr defTabSz="457189">
              <a:lnSpc>
                <a:spcPct val="90000"/>
              </a:lnSpc>
              <a:spcAft>
                <a:spcPts val="600"/>
              </a:spcAft>
            </a:pPr>
            <a:r>
              <a:rPr lang="en-US" sz="2200" b="1" dirty="0">
                <a:solidFill>
                  <a:schemeClr val="bg1"/>
                </a:solidFill>
                <a:cs typeface="Arial" charset="0"/>
              </a:rPr>
              <a:t>Drive incremental revenue</a:t>
            </a:r>
          </a:p>
          <a:p>
            <a:pPr defTabSz="457189">
              <a:spcBef>
                <a:spcPts val="600"/>
              </a:spcBef>
              <a:spcAft>
                <a:spcPts val="300"/>
              </a:spcAft>
              <a:buClr>
                <a:srgbClr val="0055B8"/>
              </a:buClr>
            </a:pPr>
            <a:r>
              <a:rPr lang="en-US" sz="1400" dirty="0">
                <a:solidFill>
                  <a:srgbClr val="45545F"/>
                </a:solidFill>
                <a:cs typeface="Arial" charset="0"/>
              </a:rPr>
              <a:t>Predict customer </a:t>
            </a:r>
            <a:br>
              <a:rPr lang="en-US" sz="1400" dirty="0">
                <a:solidFill>
                  <a:srgbClr val="45545F"/>
                </a:solidFill>
                <a:cs typeface="Arial" charset="0"/>
              </a:rPr>
            </a:br>
            <a:r>
              <a:rPr lang="en-US" sz="1400" dirty="0">
                <a:solidFill>
                  <a:srgbClr val="45545F"/>
                </a:solidFill>
                <a:cs typeface="Arial" charset="0"/>
              </a:rPr>
              <a:t>behavior across all channels</a:t>
            </a:r>
          </a:p>
          <a:p>
            <a:pPr defTabSz="457189">
              <a:spcBef>
                <a:spcPts val="600"/>
              </a:spcBef>
              <a:spcAft>
                <a:spcPts val="300"/>
              </a:spcAft>
              <a:buClr>
                <a:srgbClr val="0055B8"/>
              </a:buClr>
            </a:pPr>
            <a:r>
              <a:rPr lang="en-US" sz="1400" dirty="0">
                <a:solidFill>
                  <a:srgbClr val="45545F"/>
                </a:solidFill>
                <a:cs typeface="Arial" charset="0"/>
              </a:rPr>
              <a:t>Understand and </a:t>
            </a:r>
            <a:br>
              <a:rPr lang="en-US" sz="1400" dirty="0">
                <a:solidFill>
                  <a:srgbClr val="45545F"/>
                </a:solidFill>
                <a:cs typeface="Arial" charset="0"/>
              </a:rPr>
            </a:br>
            <a:r>
              <a:rPr lang="en-US" sz="1400" dirty="0">
                <a:solidFill>
                  <a:srgbClr val="45545F"/>
                </a:solidFill>
                <a:cs typeface="Arial" charset="0"/>
              </a:rPr>
              <a:t>monetize customer behavior</a:t>
            </a:r>
          </a:p>
          <a:p>
            <a:pPr defTabSz="457189">
              <a:spcBef>
                <a:spcPts val="600"/>
              </a:spcBef>
              <a:spcAft>
                <a:spcPts val="300"/>
              </a:spcAft>
              <a:buClr>
                <a:srgbClr val="0055B8"/>
              </a:buClr>
            </a:pPr>
            <a:r>
              <a:rPr lang="en-US" sz="1400" dirty="0">
                <a:solidFill>
                  <a:srgbClr val="45545F"/>
                </a:solidFill>
                <a:cs typeface="Arial" charset="0"/>
              </a:rPr>
              <a:t>Begin to monetize data </a:t>
            </a:r>
            <a:br>
              <a:rPr lang="en-US" sz="1400" dirty="0">
                <a:solidFill>
                  <a:srgbClr val="45545F"/>
                </a:solidFill>
                <a:cs typeface="Arial" charset="0"/>
              </a:rPr>
            </a:br>
            <a:r>
              <a:rPr lang="en-US" sz="1400" dirty="0">
                <a:solidFill>
                  <a:srgbClr val="45545F"/>
                </a:solidFill>
                <a:cs typeface="Arial" charset="0"/>
              </a:rPr>
              <a:t>as a service</a:t>
            </a:r>
          </a:p>
        </p:txBody>
      </p:sp>
      <p:pic>
        <p:nvPicPr>
          <p:cNvPr id="1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107394"/>
            <a:ext cx="799470" cy="799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1107394"/>
            <a:ext cx="906595" cy="903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people-cycl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5097" y="1107394"/>
            <a:ext cx="884773" cy="8312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981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4160" y="53113"/>
            <a:ext cx="6604803" cy="732441"/>
          </a:xfrm>
        </p:spPr>
        <p:txBody>
          <a:bodyPr>
            <a:normAutofit fontScale="90000"/>
          </a:bodyPr>
          <a:lstStyle/>
          <a:p>
            <a:r>
              <a:rPr lang="en-US" sz="3000" dirty="0" smtClean="0"/>
              <a:t>A Spectrum of Big Data Use Cases</a:t>
            </a:r>
            <a:r>
              <a:rPr lang="en-US" sz="3100" dirty="0" smtClean="0"/>
              <a:t/>
            </a:r>
            <a:br>
              <a:rPr lang="en-US" sz="3100" dirty="0" smtClean="0"/>
            </a:br>
            <a:r>
              <a:rPr lang="en-US" sz="1800" dirty="0" smtClean="0"/>
              <a:t>What the Market is Deploying today and Planning for Tomorrow</a:t>
            </a:r>
            <a:endParaRPr lang="en-US" sz="1800" dirty="0"/>
          </a:p>
        </p:txBody>
      </p:sp>
      <p:grpSp>
        <p:nvGrpSpPr>
          <p:cNvPr id="49" name="Group 68"/>
          <p:cNvGrpSpPr>
            <a:grpSpLocks/>
          </p:cNvGrpSpPr>
          <p:nvPr/>
        </p:nvGrpSpPr>
        <p:grpSpPr bwMode="auto">
          <a:xfrm>
            <a:off x="600636" y="1253264"/>
            <a:ext cx="7588250" cy="3313095"/>
            <a:chOff x="1188155" y="1306424"/>
            <a:chExt cx="7588345" cy="4418249"/>
          </a:xfrm>
        </p:grpSpPr>
        <p:sp>
          <p:nvSpPr>
            <p:cNvPr id="50" name="TextBox 32"/>
            <p:cNvSpPr txBox="1">
              <a:spLocks noChangeArrowheads="1"/>
            </p:cNvSpPr>
            <p:nvPr/>
          </p:nvSpPr>
          <p:spPr bwMode="auto">
            <a:xfrm>
              <a:off x="1748343" y="5314230"/>
              <a:ext cx="1035088" cy="410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Aft>
                  <a:spcPts val="600"/>
                </a:spcAft>
              </a:pPr>
              <a:r>
                <a:rPr lang="en-US" sz="1400">
                  <a:latin typeface="+mn-lt"/>
                  <a:ea typeface="ＭＳ Ｐゴシック" charset="0"/>
                  <a:cs typeface="Open Sans Light" charset="0"/>
                </a:rPr>
                <a:t>Entry</a:t>
              </a:r>
            </a:p>
          </p:txBody>
        </p:sp>
        <p:sp>
          <p:nvSpPr>
            <p:cNvPr id="51" name="TextBox 50"/>
            <p:cNvSpPr txBox="1"/>
            <p:nvPr/>
          </p:nvSpPr>
          <p:spPr>
            <a:xfrm>
              <a:off x="1188155" y="1306424"/>
              <a:ext cx="400115" cy="1296133"/>
            </a:xfrm>
            <a:prstGeom prst="rect">
              <a:avLst/>
            </a:prstGeom>
            <a:noFill/>
          </p:spPr>
          <p:txBody>
            <a:bodyPr vert="vert270" anchor="ctr">
              <a:spAutoFit/>
            </a:bodyPr>
            <a:lstStyle/>
            <a:p>
              <a:pPr>
                <a:spcAft>
                  <a:spcPts val="600"/>
                </a:spcAft>
                <a:defRPr/>
              </a:pPr>
              <a:r>
                <a:rPr lang="en-US" sz="1400" dirty="0">
                  <a:ea typeface="Open Sans Light" panose="020B0306030504020204" pitchFamily="34" charset="0"/>
                  <a:cs typeface="Open Sans Light" panose="020B0306030504020204" pitchFamily="34" charset="0"/>
                </a:rPr>
                <a:t>Transform</a:t>
              </a:r>
            </a:p>
          </p:txBody>
        </p:sp>
        <p:sp>
          <p:nvSpPr>
            <p:cNvPr id="52" name="TextBox 49"/>
            <p:cNvSpPr txBox="1">
              <a:spLocks noChangeArrowheads="1"/>
            </p:cNvSpPr>
            <p:nvPr/>
          </p:nvSpPr>
          <p:spPr bwMode="auto">
            <a:xfrm>
              <a:off x="7802300" y="5310050"/>
              <a:ext cx="974200" cy="410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Aft>
                  <a:spcPts val="600"/>
                </a:spcAft>
              </a:pPr>
              <a:r>
                <a:rPr lang="en-US" sz="1400">
                  <a:latin typeface="+mn-lt"/>
                  <a:ea typeface="ＭＳ Ｐゴシック" charset="0"/>
                  <a:cs typeface="Open Sans Light" charset="0"/>
                </a:rPr>
                <a:t>Advanced</a:t>
              </a:r>
            </a:p>
          </p:txBody>
        </p:sp>
        <p:cxnSp>
          <p:nvCxnSpPr>
            <p:cNvPr id="53" name="Straight Arrow Connector 52"/>
            <p:cNvCxnSpPr/>
            <p:nvPr/>
          </p:nvCxnSpPr>
          <p:spPr>
            <a:xfrm flipV="1">
              <a:off x="1661235" y="1628215"/>
              <a:ext cx="0" cy="36180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189256" y="4112366"/>
              <a:ext cx="400115" cy="1140078"/>
            </a:xfrm>
            <a:prstGeom prst="rect">
              <a:avLst/>
            </a:prstGeom>
            <a:noFill/>
          </p:spPr>
          <p:txBody>
            <a:bodyPr vert="vert270" anchor="ctr">
              <a:spAutoFit/>
            </a:bodyPr>
            <a:lstStyle/>
            <a:p>
              <a:pPr>
                <a:spcAft>
                  <a:spcPts val="600"/>
                </a:spcAft>
                <a:defRPr/>
              </a:pPr>
              <a:r>
                <a:rPr lang="en-US" sz="1400" dirty="0">
                  <a:ea typeface="Open Sans Light" panose="020B0306030504020204" pitchFamily="34" charset="0"/>
                  <a:cs typeface="Open Sans Light" panose="020B0306030504020204" pitchFamily="34" charset="0"/>
                </a:rPr>
                <a:t>Optimize</a:t>
              </a:r>
            </a:p>
          </p:txBody>
        </p:sp>
        <p:cxnSp>
          <p:nvCxnSpPr>
            <p:cNvPr id="55" name="Straight Arrow Connector 54"/>
            <p:cNvCxnSpPr/>
            <p:nvPr/>
          </p:nvCxnSpPr>
          <p:spPr>
            <a:xfrm>
              <a:off x="1743786" y="5318224"/>
              <a:ext cx="7007314" cy="6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56" name="Picture 7" descr="document-w_gear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7448" y="1866039"/>
            <a:ext cx="558800" cy="449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Picture 8" descr="laptop-chart.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4199" y="3334043"/>
            <a:ext cx="593725" cy="3988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 name="Picture 11" descr="hard-drive-triad.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3987" y="2573766"/>
            <a:ext cx="566737" cy="495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 name="Picture 12" descr="people-cycle.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4973" y="1774634"/>
            <a:ext cx="469900" cy="431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Picture 14" descr="media-funnel.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61516" y="2008915"/>
            <a:ext cx="348971" cy="41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Picture 15" descr="computer-magnifying-glass.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82148" y="3015356"/>
            <a:ext cx="646113" cy="4532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16" descr="cloud-download.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66511" y="2099467"/>
            <a:ext cx="581025" cy="471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 name="Freeform 62"/>
          <p:cNvSpPr/>
          <p:nvPr/>
        </p:nvSpPr>
        <p:spPr>
          <a:xfrm>
            <a:off x="1422961" y="2013677"/>
            <a:ext cx="5888037" cy="2068513"/>
          </a:xfrm>
          <a:custGeom>
            <a:avLst/>
            <a:gdLst>
              <a:gd name="connsiteX0" fmla="*/ 0 w 5619048"/>
              <a:gd name="connsiteY0" fmla="*/ 2192124 h 2192124"/>
              <a:gd name="connsiteX1" fmla="*/ 1965797 w 5619048"/>
              <a:gd name="connsiteY1" fmla="*/ 1061266 h 2192124"/>
              <a:gd name="connsiteX2" fmla="*/ 4714433 w 5619048"/>
              <a:gd name="connsiteY2" fmla="*/ 417547 h 2192124"/>
              <a:gd name="connsiteX3" fmla="*/ 5619048 w 5619048"/>
              <a:gd name="connsiteY3" fmla="*/ 0 h 2192124"/>
            </a:gdLst>
            <a:ahLst/>
            <a:cxnLst>
              <a:cxn ang="0">
                <a:pos x="connsiteX0" y="connsiteY0"/>
              </a:cxn>
              <a:cxn ang="0">
                <a:pos x="connsiteX1" y="connsiteY1"/>
              </a:cxn>
              <a:cxn ang="0">
                <a:pos x="connsiteX2" y="connsiteY2"/>
              </a:cxn>
              <a:cxn ang="0">
                <a:pos x="connsiteX3" y="connsiteY3"/>
              </a:cxn>
            </a:cxnLst>
            <a:rect l="l" t="t" r="r" b="b"/>
            <a:pathLst>
              <a:path w="5619048" h="2192124">
                <a:moveTo>
                  <a:pt x="0" y="2192124"/>
                </a:moveTo>
                <a:cubicBezTo>
                  <a:pt x="590029" y="1774576"/>
                  <a:pt x="1180058" y="1357029"/>
                  <a:pt x="1965797" y="1061266"/>
                </a:cubicBezTo>
                <a:cubicBezTo>
                  <a:pt x="2751536" y="765503"/>
                  <a:pt x="4105558" y="594425"/>
                  <a:pt x="4714433" y="417547"/>
                </a:cubicBezTo>
                <a:cubicBezTo>
                  <a:pt x="5323308" y="240669"/>
                  <a:pt x="5437835" y="107286"/>
                  <a:pt x="5619048" y="0"/>
                </a:cubicBezTo>
              </a:path>
            </a:pathLst>
          </a:custGeom>
          <a:ln/>
          <a:effectLst/>
        </p:spPr>
        <p:style>
          <a:lnRef idx="3">
            <a:schemeClr val="accent3"/>
          </a:lnRef>
          <a:fillRef idx="0">
            <a:schemeClr val="accent3"/>
          </a:fillRef>
          <a:effectRef idx="2">
            <a:schemeClr val="accent3"/>
          </a:effectRef>
          <a:fontRef idx="minor">
            <a:schemeClr val="tx1"/>
          </a:fontRef>
        </p:style>
        <p:txBody>
          <a:bodyPr lIns="91438" tIns="45719" rIns="91438" bIns="45719" anchor="ctr"/>
          <a:lstStyle/>
          <a:p>
            <a:pPr algn="ctr">
              <a:defRPr/>
            </a:pPr>
            <a:endParaRPr lang="en-US"/>
          </a:p>
        </p:txBody>
      </p:sp>
      <p:grpSp>
        <p:nvGrpSpPr>
          <p:cNvPr id="64" name="Group 7"/>
          <p:cNvGrpSpPr>
            <a:grpSpLocks/>
          </p:cNvGrpSpPr>
          <p:nvPr/>
        </p:nvGrpSpPr>
        <p:grpSpPr bwMode="auto">
          <a:xfrm>
            <a:off x="1640449" y="3121752"/>
            <a:ext cx="877888" cy="515938"/>
            <a:chOff x="1747212" y="5087697"/>
            <a:chExt cx="1724122" cy="467391"/>
          </a:xfrm>
        </p:grpSpPr>
        <p:pic>
          <p:nvPicPr>
            <p:cNvPr id="65"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1747214" y="5440732"/>
              <a:ext cx="1724120" cy="114356"/>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Rounded Rectangle 65"/>
            <p:cNvSpPr/>
            <p:nvPr/>
          </p:nvSpPr>
          <p:spPr>
            <a:xfrm>
              <a:off x="1747212" y="5087697"/>
              <a:ext cx="1724122" cy="369599"/>
            </a:xfrm>
            <a:prstGeom prst="roundRect">
              <a:avLst>
                <a:gd name="adj" fmla="val 8334"/>
              </a:avLst>
            </a:prstGeom>
            <a:gradFill>
              <a:gsLst>
                <a:gs pos="0">
                  <a:schemeClr val="bg2">
                    <a:lumMod val="90000"/>
                  </a:schemeClr>
                </a:gs>
                <a:gs pos="80000">
                  <a:schemeClr val="bg2"/>
                </a:gs>
                <a:gs pos="100000">
                  <a:schemeClr val="bg2"/>
                </a:gs>
              </a:gsLst>
            </a:gra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chemeClr val="tx1"/>
                  </a:solidFill>
                </a:rPr>
                <a:t>Data Warehouse Optimization</a:t>
              </a:r>
            </a:p>
          </p:txBody>
        </p:sp>
      </p:grpSp>
      <p:grpSp>
        <p:nvGrpSpPr>
          <p:cNvPr id="67" name="Group 7"/>
          <p:cNvGrpSpPr>
            <a:grpSpLocks/>
          </p:cNvGrpSpPr>
          <p:nvPr/>
        </p:nvGrpSpPr>
        <p:grpSpPr bwMode="auto">
          <a:xfrm>
            <a:off x="2773924" y="2462940"/>
            <a:ext cx="877888" cy="517525"/>
            <a:chOff x="1747212" y="5087697"/>
            <a:chExt cx="1724122" cy="467391"/>
          </a:xfrm>
        </p:grpSpPr>
        <p:pic>
          <p:nvPicPr>
            <p:cNvPr id="68"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1747214" y="5440732"/>
              <a:ext cx="1724120" cy="114356"/>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Rounded Rectangle 68"/>
            <p:cNvSpPr/>
            <p:nvPr/>
          </p:nvSpPr>
          <p:spPr>
            <a:xfrm>
              <a:off x="1747212" y="5087697"/>
              <a:ext cx="1724122" cy="369898"/>
            </a:xfrm>
            <a:prstGeom prst="roundRect">
              <a:avLst>
                <a:gd name="adj" fmla="val 8334"/>
              </a:avLst>
            </a:prstGeom>
            <a:gradFill>
              <a:gsLst>
                <a:gs pos="0">
                  <a:schemeClr val="bg2">
                    <a:lumMod val="90000"/>
                  </a:schemeClr>
                </a:gs>
                <a:gs pos="80000">
                  <a:schemeClr val="bg2"/>
                </a:gs>
                <a:gs pos="100000">
                  <a:schemeClr val="bg2"/>
                </a:gs>
              </a:gsLst>
            </a:gra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chemeClr val="tx1"/>
                  </a:solidFill>
                </a:rPr>
                <a:t>Streamlined Data Refinery</a:t>
              </a:r>
            </a:p>
          </p:txBody>
        </p:sp>
      </p:grpSp>
      <p:pic>
        <p:nvPicPr>
          <p:cNvPr id="70"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2084950" y="3987705"/>
            <a:ext cx="877887" cy="126234"/>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Rounded Rectangle 70"/>
          <p:cNvSpPr/>
          <p:nvPr/>
        </p:nvSpPr>
        <p:spPr bwMode="auto">
          <a:xfrm>
            <a:off x="2076059" y="3598002"/>
            <a:ext cx="877888" cy="407989"/>
          </a:xfrm>
          <a:prstGeom prst="roundRect">
            <a:avLst>
              <a:gd name="adj" fmla="val 8334"/>
            </a:avLst>
          </a:prstGeom>
          <a:gradFill>
            <a:gsLst>
              <a:gs pos="0">
                <a:schemeClr val="bg2">
                  <a:lumMod val="90000"/>
                </a:schemeClr>
              </a:gs>
              <a:gs pos="80000">
                <a:schemeClr val="bg2"/>
              </a:gs>
              <a:gs pos="100000">
                <a:schemeClr val="bg2"/>
              </a:gs>
            </a:gsLst>
          </a:gradFill>
          <a:ln w="3175">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r>
              <a:rPr lang="en-US" sz="900" dirty="0">
                <a:solidFill>
                  <a:schemeClr val="tx1"/>
                </a:solidFill>
              </a:rPr>
              <a:t>Big Data Exploration</a:t>
            </a:r>
          </a:p>
        </p:txBody>
      </p:sp>
      <p:sp>
        <p:nvSpPr>
          <p:cNvPr id="72" name="Rounded Rectangle 71"/>
          <p:cNvSpPr/>
          <p:nvPr/>
        </p:nvSpPr>
        <p:spPr bwMode="auto">
          <a:xfrm>
            <a:off x="5102787" y="1966052"/>
            <a:ext cx="877887" cy="409575"/>
          </a:xfrm>
          <a:prstGeom prst="roundRect">
            <a:avLst>
              <a:gd name="adj" fmla="val 8334"/>
            </a:avLst>
          </a:prstGeom>
          <a:gradFill>
            <a:gsLst>
              <a:gs pos="0">
                <a:schemeClr val="bg2">
                  <a:lumMod val="90000"/>
                </a:schemeClr>
              </a:gs>
              <a:gs pos="80000">
                <a:schemeClr val="bg2"/>
              </a:gs>
              <a:gs pos="100000">
                <a:schemeClr val="bg2"/>
              </a:gs>
            </a:gsLst>
          </a:gra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r>
              <a:rPr lang="en-US" sz="900" dirty="0">
                <a:solidFill>
                  <a:schemeClr val="tx1"/>
                </a:solidFill>
              </a:rPr>
              <a:t>Customer 360 Degree View</a:t>
            </a:r>
          </a:p>
        </p:txBody>
      </p:sp>
      <p:sp>
        <p:nvSpPr>
          <p:cNvPr id="73" name="Rounded Rectangle 72"/>
          <p:cNvSpPr/>
          <p:nvPr/>
        </p:nvSpPr>
        <p:spPr bwMode="auto">
          <a:xfrm>
            <a:off x="4144572" y="2331176"/>
            <a:ext cx="877887" cy="407988"/>
          </a:xfrm>
          <a:prstGeom prst="roundRect">
            <a:avLst>
              <a:gd name="adj" fmla="val 8334"/>
            </a:avLst>
          </a:pr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r>
              <a:rPr lang="en-US" sz="900" dirty="0">
                <a:solidFill>
                  <a:schemeClr val="bg1"/>
                </a:solidFill>
              </a:rPr>
              <a:t>Harnessing Machine &amp; Sensor Data</a:t>
            </a:r>
          </a:p>
        </p:txBody>
      </p:sp>
      <p:sp>
        <p:nvSpPr>
          <p:cNvPr id="74" name="Rounded Rectangle 73"/>
          <p:cNvSpPr/>
          <p:nvPr/>
        </p:nvSpPr>
        <p:spPr bwMode="auto">
          <a:xfrm>
            <a:off x="6055579" y="2324835"/>
            <a:ext cx="877887" cy="407989"/>
          </a:xfrm>
          <a:prstGeom prst="roundRect">
            <a:avLst>
              <a:gd name="adj" fmla="val 8334"/>
            </a:avLst>
          </a:prstGeom>
          <a:gradFill>
            <a:gsLst>
              <a:gs pos="0">
                <a:schemeClr val="bg2">
                  <a:lumMod val="90000"/>
                </a:schemeClr>
              </a:gs>
              <a:gs pos="80000">
                <a:schemeClr val="bg2"/>
              </a:gs>
              <a:gs pos="100000">
                <a:schemeClr val="bg2"/>
              </a:gs>
            </a:gsLst>
          </a:gradFill>
          <a:ln w="3175">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r>
              <a:rPr lang="en-US" sz="900" dirty="0">
                <a:solidFill>
                  <a:schemeClr val="tx1"/>
                </a:solidFill>
              </a:rPr>
              <a:t>Next Generation Applications</a:t>
            </a:r>
          </a:p>
        </p:txBody>
      </p:sp>
      <p:sp>
        <p:nvSpPr>
          <p:cNvPr id="75" name="Rounded Rectangle 74"/>
          <p:cNvSpPr/>
          <p:nvPr/>
        </p:nvSpPr>
        <p:spPr bwMode="auto">
          <a:xfrm>
            <a:off x="2793608" y="3021740"/>
            <a:ext cx="877888" cy="407987"/>
          </a:xfrm>
          <a:prstGeom prst="roundRect">
            <a:avLst>
              <a:gd name="adj" fmla="val 8334"/>
            </a:avLst>
          </a:prstGeom>
          <a:gradFill>
            <a:gsLst>
              <a:gs pos="0">
                <a:schemeClr val="bg2">
                  <a:lumMod val="90000"/>
                </a:schemeClr>
              </a:gs>
              <a:gs pos="80000">
                <a:schemeClr val="bg2"/>
              </a:gs>
              <a:gs pos="100000">
                <a:schemeClr val="bg2"/>
              </a:gs>
            </a:gsLst>
          </a:gradFill>
          <a:ln w="3175">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r>
              <a:rPr lang="en-US" sz="900" dirty="0">
                <a:solidFill>
                  <a:schemeClr val="tx1"/>
                </a:solidFill>
              </a:rPr>
              <a:t>Internal Big Data as a Service</a:t>
            </a:r>
          </a:p>
        </p:txBody>
      </p:sp>
      <p:sp>
        <p:nvSpPr>
          <p:cNvPr id="76" name="Rounded Rectangle 75"/>
          <p:cNvSpPr/>
          <p:nvPr/>
        </p:nvSpPr>
        <p:spPr bwMode="auto">
          <a:xfrm>
            <a:off x="4012809" y="2878865"/>
            <a:ext cx="879475" cy="407987"/>
          </a:xfrm>
          <a:prstGeom prst="roundRect">
            <a:avLst>
              <a:gd name="adj" fmla="val 8334"/>
            </a:avLst>
          </a:prstGeom>
          <a:gradFill>
            <a:gsLst>
              <a:gs pos="0">
                <a:schemeClr val="bg2">
                  <a:lumMod val="90000"/>
                </a:schemeClr>
              </a:gs>
              <a:gs pos="80000">
                <a:schemeClr val="bg2"/>
              </a:gs>
              <a:gs pos="100000">
                <a:schemeClr val="bg2"/>
              </a:gs>
            </a:gsLst>
          </a:gradFill>
          <a:ln w="3175">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r>
              <a:rPr lang="en-US" sz="900" dirty="0">
                <a:solidFill>
                  <a:schemeClr val="tx1"/>
                </a:solidFill>
              </a:rPr>
              <a:t>On-Demand Big Data Blending</a:t>
            </a:r>
          </a:p>
        </p:txBody>
      </p:sp>
      <p:sp>
        <p:nvSpPr>
          <p:cNvPr id="77" name="Rounded Rectangle 76"/>
          <p:cNvSpPr/>
          <p:nvPr/>
        </p:nvSpPr>
        <p:spPr bwMode="auto">
          <a:xfrm>
            <a:off x="5109772" y="2507390"/>
            <a:ext cx="877887" cy="407987"/>
          </a:xfrm>
          <a:prstGeom prst="roundRect">
            <a:avLst>
              <a:gd name="adj" fmla="val 8334"/>
            </a:avLst>
          </a:prstGeom>
          <a:gradFill>
            <a:gsLst>
              <a:gs pos="0">
                <a:schemeClr val="bg2">
                  <a:lumMod val="90000"/>
                </a:schemeClr>
              </a:gs>
              <a:gs pos="80000">
                <a:schemeClr val="bg2"/>
              </a:gs>
              <a:gs pos="100000">
                <a:schemeClr val="bg2"/>
              </a:gs>
            </a:gsLst>
          </a:gradFill>
          <a:ln w="3175">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a:defRPr/>
            </a:pPr>
            <a:r>
              <a:rPr lang="en-US" sz="900" dirty="0">
                <a:solidFill>
                  <a:schemeClr val="tx1"/>
                </a:solidFill>
              </a:rPr>
              <a:t>Big Data Predictive Analytics</a:t>
            </a:r>
          </a:p>
        </p:txBody>
      </p:sp>
      <p:sp>
        <p:nvSpPr>
          <p:cNvPr id="78" name="TextBox 43"/>
          <p:cNvSpPr txBox="1">
            <a:spLocks noChangeArrowheads="1"/>
          </p:cNvSpPr>
          <p:nvPr/>
        </p:nvSpPr>
        <p:spPr bwMode="auto">
          <a:xfrm>
            <a:off x="3548323" y="4269875"/>
            <a:ext cx="2067219" cy="265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Aft>
                <a:spcPts val="600"/>
              </a:spcAft>
            </a:pPr>
            <a:r>
              <a:rPr lang="en-US" sz="1100" dirty="0">
                <a:latin typeface="+mn-lt"/>
                <a:ea typeface="ＭＳ Ｐゴシック" charset="0"/>
                <a:cs typeface="Open Sans Light" charset="0"/>
              </a:rPr>
              <a:t>Use Case Complexity</a:t>
            </a:r>
          </a:p>
        </p:txBody>
      </p:sp>
      <p:sp>
        <p:nvSpPr>
          <p:cNvPr id="79" name="TextBox 78"/>
          <p:cNvSpPr txBox="1"/>
          <p:nvPr/>
        </p:nvSpPr>
        <p:spPr>
          <a:xfrm>
            <a:off x="762160" y="2214486"/>
            <a:ext cx="353939" cy="1172261"/>
          </a:xfrm>
          <a:prstGeom prst="rect">
            <a:avLst/>
          </a:prstGeom>
          <a:noFill/>
        </p:spPr>
        <p:txBody>
          <a:bodyPr vert="vert270" lIns="91438" tIns="45719" rIns="91438" bIns="45719" anchor="ctr">
            <a:spAutoFit/>
          </a:bodyPr>
          <a:lstStyle/>
          <a:p>
            <a:pPr>
              <a:spcAft>
                <a:spcPts val="600"/>
              </a:spcAft>
              <a:defRPr/>
            </a:pPr>
            <a:r>
              <a:rPr lang="en-US" sz="1100" dirty="0">
                <a:ea typeface="Open Sans Light" panose="020B0306030504020204" pitchFamily="34" charset="0"/>
                <a:cs typeface="Open Sans Light" panose="020B0306030504020204" pitchFamily="34" charset="0"/>
              </a:rPr>
              <a:t>Business Impact</a:t>
            </a:r>
          </a:p>
        </p:txBody>
      </p:sp>
      <p:grpSp>
        <p:nvGrpSpPr>
          <p:cNvPr id="80" name="Group 7"/>
          <p:cNvGrpSpPr>
            <a:grpSpLocks/>
          </p:cNvGrpSpPr>
          <p:nvPr/>
        </p:nvGrpSpPr>
        <p:grpSpPr bwMode="auto">
          <a:xfrm>
            <a:off x="3275573" y="1848575"/>
            <a:ext cx="877888" cy="517532"/>
            <a:chOff x="1747212" y="5087691"/>
            <a:chExt cx="1724122" cy="467397"/>
          </a:xfrm>
        </p:grpSpPr>
        <p:pic>
          <p:nvPicPr>
            <p:cNvPr id="81"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1747214" y="5440732"/>
              <a:ext cx="1724120" cy="114356"/>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 name="Rounded Rectangle 81"/>
            <p:cNvSpPr/>
            <p:nvPr/>
          </p:nvSpPr>
          <p:spPr>
            <a:xfrm>
              <a:off x="1747212" y="5087691"/>
              <a:ext cx="1724122" cy="369898"/>
            </a:xfrm>
            <a:prstGeom prst="roundRect">
              <a:avLst>
                <a:gd name="adj" fmla="val 8334"/>
              </a:avLst>
            </a:prstGeom>
            <a:gradFill>
              <a:gsLst>
                <a:gs pos="0">
                  <a:schemeClr val="bg2">
                    <a:lumMod val="90000"/>
                  </a:schemeClr>
                </a:gs>
                <a:gs pos="80000">
                  <a:schemeClr val="bg2"/>
                </a:gs>
                <a:gs pos="100000">
                  <a:schemeClr val="bg2"/>
                </a:gs>
              </a:gsLst>
            </a:gra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chemeClr val="tx1"/>
                  </a:solidFill>
                </a:rPr>
                <a:t>Monetize My Data</a:t>
              </a:r>
            </a:p>
          </p:txBody>
        </p:sp>
      </p:grpSp>
      <p:grpSp>
        <p:nvGrpSpPr>
          <p:cNvPr id="83" name="Group 7"/>
          <p:cNvGrpSpPr>
            <a:grpSpLocks/>
          </p:cNvGrpSpPr>
          <p:nvPr/>
        </p:nvGrpSpPr>
        <p:grpSpPr bwMode="auto">
          <a:xfrm>
            <a:off x="1645212" y="3104290"/>
            <a:ext cx="877887" cy="517525"/>
            <a:chOff x="1747212" y="5087697"/>
            <a:chExt cx="1724122" cy="467391"/>
          </a:xfrm>
        </p:grpSpPr>
        <p:pic>
          <p:nvPicPr>
            <p:cNvPr id="84"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1747214" y="5440732"/>
              <a:ext cx="1724120" cy="114356"/>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5" name="Rounded Rectangle 84"/>
            <p:cNvSpPr/>
            <p:nvPr/>
          </p:nvSpPr>
          <p:spPr>
            <a:xfrm>
              <a:off x="1747212" y="5087697"/>
              <a:ext cx="1724122" cy="369898"/>
            </a:xfrm>
            <a:prstGeom prst="roundRect">
              <a:avLst>
                <a:gd name="adj" fmla="val 8334"/>
              </a:avLst>
            </a:prstGeom>
            <a:gradFill>
              <a:gsLst>
                <a:gs pos="0">
                  <a:schemeClr val="bg2">
                    <a:lumMod val="90000"/>
                  </a:schemeClr>
                </a:gs>
                <a:gs pos="80000">
                  <a:schemeClr val="bg2"/>
                </a:gs>
                <a:gs pos="100000">
                  <a:schemeClr val="bg2"/>
                </a:gs>
              </a:gsLst>
            </a:gra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chemeClr val="tx1"/>
                  </a:solidFill>
                </a:rPr>
                <a:t>Data Warehouse Optimization</a:t>
              </a:r>
            </a:p>
          </p:txBody>
        </p:sp>
      </p:grpSp>
      <p:sp>
        <p:nvSpPr>
          <p:cNvPr id="86" name="Rounded Rectangle 85"/>
          <p:cNvSpPr/>
          <p:nvPr/>
        </p:nvSpPr>
        <p:spPr bwMode="auto">
          <a:xfrm>
            <a:off x="1640449" y="3105876"/>
            <a:ext cx="877888" cy="407988"/>
          </a:xfrm>
          <a:prstGeom prst="roundRect">
            <a:avLst>
              <a:gd name="adj" fmla="val 8334"/>
            </a:avLst>
          </a:prstGeom>
          <a:ln/>
        </p:spPr>
        <p:style>
          <a:lnRef idx="1">
            <a:schemeClr val="accent3"/>
          </a:lnRef>
          <a:fillRef idx="3">
            <a:schemeClr val="accent3"/>
          </a:fillRef>
          <a:effectRef idx="2">
            <a:schemeClr val="accent3"/>
          </a:effectRef>
          <a:fontRef idx="minor">
            <a:schemeClr val="lt1"/>
          </a:fontRef>
        </p:style>
        <p:txBody>
          <a:bodyPr lIns="91438" tIns="45719" rIns="91438" bIns="45719" anchor="ctr"/>
          <a:lstStyle/>
          <a:p>
            <a:pPr algn="ctr">
              <a:defRPr/>
            </a:pPr>
            <a:r>
              <a:rPr lang="en-US" sz="900" dirty="0">
                <a:solidFill>
                  <a:srgbClr val="FFFFFF"/>
                </a:solidFill>
              </a:rPr>
              <a:t>Data Warehouse Optimization</a:t>
            </a:r>
          </a:p>
        </p:txBody>
      </p:sp>
      <p:sp>
        <p:nvSpPr>
          <p:cNvPr id="87" name="Rounded Rectangle 86"/>
          <p:cNvSpPr/>
          <p:nvPr/>
        </p:nvSpPr>
        <p:spPr bwMode="auto">
          <a:xfrm>
            <a:off x="2772337" y="2475640"/>
            <a:ext cx="877887" cy="407987"/>
          </a:xfrm>
          <a:prstGeom prst="roundRect">
            <a:avLst>
              <a:gd name="adj" fmla="val 8334"/>
            </a:avLst>
          </a:prstGeom>
          <a:ln/>
        </p:spPr>
        <p:style>
          <a:lnRef idx="1">
            <a:schemeClr val="accent3"/>
          </a:lnRef>
          <a:fillRef idx="3">
            <a:schemeClr val="accent3"/>
          </a:fillRef>
          <a:effectRef idx="2">
            <a:schemeClr val="accent3"/>
          </a:effectRef>
          <a:fontRef idx="minor">
            <a:schemeClr val="lt1"/>
          </a:fontRef>
        </p:style>
        <p:txBody>
          <a:bodyPr lIns="91438" tIns="45719" rIns="91438" bIns="45719" anchor="ctr"/>
          <a:lstStyle/>
          <a:p>
            <a:pPr algn="ctr">
              <a:defRPr/>
            </a:pPr>
            <a:r>
              <a:rPr lang="en-US" sz="900" dirty="0">
                <a:solidFill>
                  <a:schemeClr val="bg1"/>
                </a:solidFill>
              </a:rPr>
              <a:t>Streamlined Data Refinery</a:t>
            </a:r>
          </a:p>
        </p:txBody>
      </p:sp>
      <p:sp>
        <p:nvSpPr>
          <p:cNvPr id="88" name="Rounded Rectangle 87"/>
          <p:cNvSpPr/>
          <p:nvPr/>
        </p:nvSpPr>
        <p:spPr bwMode="auto">
          <a:xfrm>
            <a:off x="5107549" y="1967640"/>
            <a:ext cx="877888" cy="407987"/>
          </a:xfrm>
          <a:prstGeom prst="roundRect">
            <a:avLst>
              <a:gd name="adj" fmla="val 8334"/>
            </a:avLst>
          </a:prstGeom>
          <a:ln/>
        </p:spPr>
        <p:style>
          <a:lnRef idx="1">
            <a:schemeClr val="accent3"/>
          </a:lnRef>
          <a:fillRef idx="3">
            <a:schemeClr val="accent3"/>
          </a:fillRef>
          <a:effectRef idx="2">
            <a:schemeClr val="accent3"/>
          </a:effectRef>
          <a:fontRef idx="minor">
            <a:schemeClr val="lt1"/>
          </a:fontRef>
        </p:style>
        <p:txBody>
          <a:bodyPr lIns="91438" tIns="45719" rIns="91438" bIns="45719" anchor="ctr"/>
          <a:lstStyle/>
          <a:p>
            <a:pPr algn="ctr">
              <a:defRPr/>
            </a:pPr>
            <a:r>
              <a:rPr lang="en-US" sz="900" dirty="0">
                <a:solidFill>
                  <a:srgbClr val="FFFFFF"/>
                </a:solidFill>
              </a:rPr>
              <a:t>360 Degree View</a:t>
            </a:r>
          </a:p>
        </p:txBody>
      </p:sp>
      <p:pic>
        <p:nvPicPr>
          <p:cNvPr id="89"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4142349" y="2722521"/>
            <a:ext cx="877887" cy="126234"/>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3985504" y="3265857"/>
            <a:ext cx="877887" cy="126234"/>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1"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5085878" y="2911534"/>
            <a:ext cx="877887" cy="126234"/>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2771542" y="3419229"/>
            <a:ext cx="877887" cy="126234"/>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8" descr="shadow.png"/>
          <p:cNvPicPr>
            <a:picLocks noChangeAspect="1"/>
          </p:cNvPicPr>
          <p:nvPr/>
        </p:nvPicPr>
        <p:blipFill>
          <a:blip r:embed="rId10" cstate="print">
            <a:alphaModFix amt="50000"/>
            <a:extLst>
              <a:ext uri="{28A0092B-C50C-407E-A947-70E740481C1C}">
                <a14:useLocalDpi xmlns:a14="http://schemas.microsoft.com/office/drawing/2010/main" val="0"/>
              </a:ext>
            </a:extLst>
          </a:blip>
          <a:srcRect/>
          <a:stretch>
            <a:fillRect/>
          </a:stretch>
        </p:blipFill>
        <p:spPr bwMode="auto">
          <a:xfrm>
            <a:off x="6032971" y="2722521"/>
            <a:ext cx="877887" cy="126234"/>
          </a:xfrm>
          <a:prstGeom prst="rect">
            <a:avLst/>
          </a:prstGeom>
          <a:noFill/>
          <a:ln>
            <a:noFill/>
          </a:ln>
          <a:extLst>
            <a:ext uri="{909E8E84-426E-40dd-AFC4-6F175D3DCCD1}">
              <a14:hiddenFill xmlns:a14="http://schemas.microsoft.com/office/drawing/2010/main" xmlns="">
                <a:solidFill>
                  <a:srgbClr val="FFFFFF">
                    <a:alpha val="50195"/>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 name="Rounded Rectangle 47"/>
          <p:cNvSpPr/>
          <p:nvPr/>
        </p:nvSpPr>
        <p:spPr bwMode="auto">
          <a:xfrm>
            <a:off x="4307448" y="3357345"/>
            <a:ext cx="877888" cy="407988"/>
          </a:xfrm>
          <a:prstGeom prst="roundRect">
            <a:avLst>
              <a:gd name="adj" fmla="val 8334"/>
            </a:avLst>
          </a:prstGeom>
          <a:ln/>
        </p:spPr>
        <p:style>
          <a:lnRef idx="1">
            <a:schemeClr val="accent3"/>
          </a:lnRef>
          <a:fillRef idx="3">
            <a:schemeClr val="accent3"/>
          </a:fillRef>
          <a:effectRef idx="2">
            <a:schemeClr val="accent3"/>
          </a:effectRef>
          <a:fontRef idx="minor">
            <a:schemeClr val="lt1"/>
          </a:fontRef>
        </p:style>
        <p:txBody>
          <a:bodyPr lIns="91438" tIns="45719" rIns="91438" bIns="45719" anchor="ctr"/>
          <a:lstStyle/>
          <a:p>
            <a:pPr algn="ctr">
              <a:defRPr/>
            </a:pPr>
            <a:r>
              <a:rPr lang="en-US" sz="900" dirty="0" smtClean="0">
                <a:solidFill>
                  <a:srgbClr val="FFFFFF"/>
                </a:solidFill>
              </a:rPr>
              <a:t>Filling the Data Lake</a:t>
            </a:r>
            <a:endParaRPr lang="en-US" sz="900" dirty="0">
              <a:solidFill>
                <a:srgbClr val="FFFFFF"/>
              </a:solidFill>
            </a:endParaRPr>
          </a:p>
        </p:txBody>
      </p:sp>
    </p:spTree>
    <p:extLst>
      <p:ext uri="{BB962C8B-B14F-4D97-AF65-F5344CB8AC3E}">
        <p14:creationId xmlns:p14="http://schemas.microsoft.com/office/powerpoint/2010/main" val="74840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6" grpId="0" animBg="1"/>
      <p:bldP spid="87" grpId="0" animBg="1"/>
      <p:bldP spid="88"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Cyber Security Analytics</a:t>
            </a:r>
          </a:p>
        </p:txBody>
      </p:sp>
      <p:sp>
        <p:nvSpPr>
          <p:cNvPr id="5" name="Subtítulo 4"/>
          <p:cNvSpPr>
            <a:spLocks noGrp="1"/>
          </p:cNvSpPr>
          <p:nvPr>
            <p:ph type="subTitle" idx="1"/>
          </p:nvPr>
        </p:nvSpPr>
        <p:spPr/>
        <p:txBody>
          <a:bodyPr/>
          <a:lstStyle/>
          <a:p>
            <a:endParaRPr lang="pt-BR"/>
          </a:p>
        </p:txBody>
      </p:sp>
    </p:spTree>
    <p:extLst>
      <p:ext uri="{BB962C8B-B14F-4D97-AF65-F5344CB8AC3E}">
        <p14:creationId xmlns:p14="http://schemas.microsoft.com/office/powerpoint/2010/main" val="165400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785554"/>
            <a:ext cx="9143999" cy="4339902"/>
          </a:xfrm>
        </p:spPr>
      </p:pic>
      <p:sp>
        <p:nvSpPr>
          <p:cNvPr id="3" name="Title 2"/>
          <p:cNvSpPr>
            <a:spLocks noGrp="1"/>
          </p:cNvSpPr>
          <p:nvPr>
            <p:ph type="title"/>
          </p:nvPr>
        </p:nvSpPr>
        <p:spPr/>
        <p:txBody>
          <a:bodyPr/>
          <a:lstStyle/>
          <a:p>
            <a:r>
              <a:rPr lang="en-US" dirty="0"/>
              <a:t>The Challenges of Cyber Attacks</a:t>
            </a:r>
          </a:p>
        </p:txBody>
      </p:sp>
      <p:sp>
        <p:nvSpPr>
          <p:cNvPr id="6" name="Rectangle 5"/>
          <p:cNvSpPr/>
          <p:nvPr/>
        </p:nvSpPr>
        <p:spPr>
          <a:xfrm>
            <a:off x="500974" y="1247942"/>
            <a:ext cx="3863007" cy="1638477"/>
          </a:xfrm>
          <a:prstGeom prst="rect">
            <a:avLst/>
          </a:prstGeom>
          <a:gradFill>
            <a:gsLst>
              <a:gs pos="100000">
                <a:schemeClr val="accent6">
                  <a:lumMod val="75000"/>
                </a:schemeClr>
              </a:gs>
              <a:gs pos="0">
                <a:srgbClr val="0070C0"/>
              </a:gs>
              <a:gs pos="0">
                <a:schemeClr val="accent6">
                  <a:lumMod val="60000"/>
                  <a:lumOff val="40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latin typeface="+mj-lt"/>
              </a:rPr>
              <a:t>“</a:t>
            </a:r>
            <a:r>
              <a:rPr lang="en-US" b="1" dirty="0">
                <a:solidFill>
                  <a:srgbClr val="FFC000"/>
                </a:solidFill>
                <a:latin typeface="+mj-lt"/>
              </a:rPr>
              <a:t>1 Million </a:t>
            </a:r>
            <a:r>
              <a:rPr lang="en-US" b="1" dirty="0">
                <a:solidFill>
                  <a:schemeClr val="bg2"/>
                </a:solidFill>
                <a:latin typeface="+mj-lt"/>
              </a:rPr>
              <a:t>New Cyber Threats per Day”</a:t>
            </a:r>
          </a:p>
          <a:p>
            <a:pPr algn="ctr"/>
            <a:endParaRPr lang="en-US" dirty="0">
              <a:solidFill>
                <a:schemeClr val="tx1"/>
              </a:solidFill>
              <a:latin typeface="+mj-lt"/>
            </a:endParaRPr>
          </a:p>
        </p:txBody>
      </p:sp>
      <p:pic>
        <p:nvPicPr>
          <p:cNvPr id="7" name="Content Placeholder 3"/>
          <p:cNvPicPr>
            <a:picLocks noChangeAspect="1"/>
          </p:cNvPicPr>
          <p:nvPr/>
        </p:nvPicPr>
        <p:blipFill rotWithShape="1">
          <a:blip r:embed="rId4"/>
          <a:srcRect l="13046" t="16747" r="69205" b="71602"/>
          <a:stretch/>
        </p:blipFill>
        <p:spPr>
          <a:xfrm>
            <a:off x="3698540" y="2579166"/>
            <a:ext cx="619125" cy="228600"/>
          </a:xfrm>
          <a:prstGeom prst="rect">
            <a:avLst/>
          </a:prstGeom>
        </p:spPr>
      </p:pic>
      <p:sp>
        <p:nvSpPr>
          <p:cNvPr id="8" name="Rectangle 7"/>
          <p:cNvSpPr/>
          <p:nvPr/>
        </p:nvSpPr>
        <p:spPr>
          <a:xfrm>
            <a:off x="500976" y="3088449"/>
            <a:ext cx="3863005" cy="1556579"/>
          </a:xfrm>
          <a:prstGeom prst="rect">
            <a:avLst/>
          </a:prstGeom>
          <a:gradFill>
            <a:gsLst>
              <a:gs pos="0">
                <a:schemeClr val="accent6">
                  <a:lumMod val="75000"/>
                </a:schemeClr>
              </a:gs>
              <a:gs pos="95000">
                <a:schemeClr val="accent6">
                  <a:lumMod val="60000"/>
                  <a:lumOff val="40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mj-lt"/>
              </a:rPr>
              <a:t>“The average time between an attacker breaching a network and its owner noticing the intrusion is </a:t>
            </a:r>
            <a:r>
              <a:rPr lang="en-US" b="1" dirty="0">
                <a:solidFill>
                  <a:srgbClr val="FFC000"/>
                </a:solidFill>
                <a:latin typeface="+mj-lt"/>
              </a:rPr>
              <a:t>205</a:t>
            </a:r>
            <a:r>
              <a:rPr lang="en-US" b="1" dirty="0">
                <a:solidFill>
                  <a:schemeClr val="bg2"/>
                </a:solidFill>
                <a:latin typeface="+mj-lt"/>
              </a:rPr>
              <a:t> </a:t>
            </a:r>
            <a:r>
              <a:rPr lang="en-US" b="1" dirty="0">
                <a:solidFill>
                  <a:srgbClr val="FFC000"/>
                </a:solidFill>
                <a:latin typeface="+mj-lt"/>
              </a:rPr>
              <a:t>days</a:t>
            </a:r>
            <a:r>
              <a:rPr lang="en-US" b="1" dirty="0">
                <a:solidFill>
                  <a:schemeClr val="bg2"/>
                </a:solidFill>
                <a:latin typeface="+mj-lt"/>
              </a:rPr>
              <a:t>”</a:t>
            </a:r>
          </a:p>
        </p:txBody>
      </p:sp>
      <p:pic>
        <p:nvPicPr>
          <p:cNvPr id="10" name="Content Placeholder 5"/>
          <p:cNvPicPr>
            <a:picLocks noChangeAspect="1"/>
          </p:cNvPicPr>
          <p:nvPr/>
        </p:nvPicPr>
        <p:blipFill rotWithShape="1">
          <a:blip r:embed="rId5"/>
          <a:srcRect l="19381" t="12860" r="73719" b="81689"/>
          <a:stretch/>
        </p:blipFill>
        <p:spPr>
          <a:xfrm>
            <a:off x="3701088" y="4339898"/>
            <a:ext cx="619125" cy="275167"/>
          </a:xfrm>
          <a:prstGeom prst="rect">
            <a:avLst/>
          </a:prstGeom>
        </p:spPr>
      </p:pic>
      <p:sp>
        <p:nvSpPr>
          <p:cNvPr id="11" name="Rectangle 10"/>
          <p:cNvSpPr/>
          <p:nvPr/>
        </p:nvSpPr>
        <p:spPr>
          <a:xfrm>
            <a:off x="4780439" y="1247941"/>
            <a:ext cx="3930487" cy="1638477"/>
          </a:xfrm>
          <a:prstGeom prst="rect">
            <a:avLst/>
          </a:prstGeom>
          <a:gradFill>
            <a:gsLst>
              <a:gs pos="0">
                <a:schemeClr val="accent6">
                  <a:lumMod val="75000"/>
                </a:schemeClr>
              </a:gs>
              <a:gs pos="0">
                <a:schemeClr val="accent6">
                  <a:lumMod val="7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mj-lt"/>
              </a:rPr>
              <a:t>“50% of all the risks faced by an organization were attributable to </a:t>
            </a:r>
            <a:r>
              <a:rPr lang="en-US" b="1" dirty="0">
                <a:solidFill>
                  <a:srgbClr val="FFC000"/>
                </a:solidFill>
                <a:latin typeface="+mj-lt"/>
              </a:rPr>
              <a:t>phishing</a:t>
            </a:r>
            <a:r>
              <a:rPr lang="en-US" b="1" dirty="0">
                <a:solidFill>
                  <a:schemeClr val="bg2"/>
                </a:solidFill>
                <a:latin typeface="+mj-lt"/>
              </a:rPr>
              <a:t>”</a:t>
            </a:r>
          </a:p>
        </p:txBody>
      </p:sp>
      <p:sp>
        <p:nvSpPr>
          <p:cNvPr id="12" name="Rounded Rectangle 11"/>
          <p:cNvSpPr/>
          <p:nvPr/>
        </p:nvSpPr>
        <p:spPr>
          <a:xfrm>
            <a:off x="7667354" y="2501231"/>
            <a:ext cx="1021112" cy="3411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b="1" cap="all" dirty="0"/>
              <a:t>CISO FORUM 2016</a:t>
            </a:r>
          </a:p>
          <a:p>
            <a:pPr algn="ctr"/>
            <a:endParaRPr lang="en-US" dirty="0">
              <a:latin typeface="+mj-lt"/>
            </a:endParaRPr>
          </a:p>
        </p:txBody>
      </p:sp>
      <p:sp>
        <p:nvSpPr>
          <p:cNvPr id="13" name="Rectangle 12"/>
          <p:cNvSpPr/>
          <p:nvPr/>
        </p:nvSpPr>
        <p:spPr>
          <a:xfrm>
            <a:off x="4780439" y="3088449"/>
            <a:ext cx="3930487" cy="1544637"/>
          </a:xfrm>
          <a:prstGeom prst="rect">
            <a:avLst/>
          </a:prstGeom>
          <a:gradFill>
            <a:gsLst>
              <a:gs pos="0">
                <a:schemeClr val="accent6">
                  <a:lumMod val="75000"/>
                  <a:alpha val="30000"/>
                </a:schemeClr>
              </a:gs>
              <a:gs pos="0">
                <a:schemeClr val="accent6">
                  <a:lumMod val="75000"/>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latin typeface="+mj-lt"/>
              </a:rPr>
              <a:t>45% of most frequent incidents are unauthorized access of which </a:t>
            </a:r>
            <a:r>
              <a:rPr lang="en-US" b="1" dirty="0">
                <a:solidFill>
                  <a:srgbClr val="FFC000"/>
                </a:solidFill>
                <a:latin typeface="+mj-lt"/>
              </a:rPr>
              <a:t>60% of the attackers are “insiders”</a:t>
            </a:r>
          </a:p>
          <a:p>
            <a:pPr algn="ctr"/>
            <a:endParaRPr lang="en-US" dirty="0">
              <a:solidFill>
                <a:schemeClr val="tx1"/>
              </a:solidFill>
              <a:latin typeface="+mj-lt"/>
            </a:endParaRPr>
          </a:p>
        </p:txBody>
      </p:sp>
      <p:pic>
        <p:nvPicPr>
          <p:cNvPr id="14" name="Content Placeholder 3"/>
          <p:cNvPicPr>
            <a:picLocks noChangeAspect="1"/>
          </p:cNvPicPr>
          <p:nvPr/>
        </p:nvPicPr>
        <p:blipFill rotWithShape="1">
          <a:blip r:embed="rId6"/>
          <a:srcRect l="16596" t="77265" r="74120" b="13673"/>
          <a:stretch/>
        </p:blipFill>
        <p:spPr>
          <a:xfrm>
            <a:off x="8018149" y="4289929"/>
            <a:ext cx="550071" cy="301999"/>
          </a:xfrm>
          <a:prstGeom prst="rect">
            <a:avLst/>
          </a:prstGeom>
        </p:spPr>
      </p:pic>
    </p:spTree>
    <p:extLst>
      <p:ext uri="{BB962C8B-B14F-4D97-AF65-F5344CB8AC3E}">
        <p14:creationId xmlns:p14="http://schemas.microsoft.com/office/powerpoint/2010/main" val="1866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err="1" smtClean="0"/>
              <a:t>Pentaho</a:t>
            </a:r>
            <a:r>
              <a:rPr lang="en-US" dirty="0" smtClean="0"/>
              <a:t> Corporation</a:t>
            </a:r>
            <a:endParaRPr lang="en-US" dirty="0"/>
          </a:p>
        </p:txBody>
      </p:sp>
      <p:sp>
        <p:nvSpPr>
          <p:cNvPr id="3" name="Content Placeholder 2"/>
          <p:cNvSpPr>
            <a:spLocks noGrp="1"/>
          </p:cNvSpPr>
          <p:nvPr>
            <p:ph idx="1"/>
          </p:nvPr>
        </p:nvSpPr>
        <p:spPr>
          <a:xfrm>
            <a:off x="2913910" y="806984"/>
            <a:ext cx="6023155" cy="4070345"/>
          </a:xfrm>
        </p:spPr>
        <p:txBody>
          <a:bodyPr/>
          <a:lstStyle/>
          <a:p>
            <a:pPr marL="0" indent="0" defTabSz="457200">
              <a:buNone/>
              <a:defRPr/>
            </a:pPr>
            <a:r>
              <a:rPr lang="en-US" sz="2400" b="1" dirty="0" smtClean="0">
                <a:latin typeface="+mj-lt"/>
                <a:cs typeface="Arial"/>
              </a:rPr>
              <a:t>Company</a:t>
            </a:r>
            <a:endParaRPr lang="en-US" sz="2400" b="1" dirty="0">
              <a:latin typeface="+mj-lt"/>
              <a:cs typeface="Arial"/>
            </a:endParaRPr>
          </a:p>
          <a:p>
            <a:pPr marL="280988" lvl="1" indent="-280988" defTabSz="457200">
              <a:lnSpc>
                <a:spcPct val="100000"/>
              </a:lnSpc>
              <a:spcBef>
                <a:spcPts val="600"/>
              </a:spcBef>
              <a:spcAft>
                <a:spcPts val="300"/>
              </a:spcAft>
              <a:buClr>
                <a:schemeClr val="accent5"/>
              </a:buClr>
              <a:buFont typeface="Wingdings" charset="2"/>
              <a:buChar char="§"/>
              <a:defRPr/>
            </a:pPr>
            <a:r>
              <a:rPr lang="en-US" dirty="0">
                <a:latin typeface="+mj-lt"/>
                <a:cs typeface="Arial"/>
              </a:rPr>
              <a:t>US company (</a:t>
            </a:r>
            <a:r>
              <a:rPr lang="en-US" dirty="0" smtClean="0">
                <a:latin typeface="+mj-lt"/>
                <a:cs typeface="Arial"/>
              </a:rPr>
              <a:t>12 </a:t>
            </a:r>
            <a:r>
              <a:rPr lang="en-US" dirty="0">
                <a:latin typeface="+mj-lt"/>
                <a:cs typeface="Arial"/>
              </a:rPr>
              <a:t>years)</a:t>
            </a:r>
          </a:p>
          <a:p>
            <a:pPr marL="280988" lvl="1" indent="-280988" defTabSz="457200">
              <a:lnSpc>
                <a:spcPct val="100000"/>
              </a:lnSpc>
              <a:spcBef>
                <a:spcPts val="600"/>
              </a:spcBef>
              <a:spcAft>
                <a:spcPts val="300"/>
              </a:spcAft>
              <a:buClr>
                <a:schemeClr val="accent5"/>
              </a:buClr>
              <a:buFont typeface="Wingdings" charset="2"/>
              <a:buChar char="§"/>
              <a:defRPr/>
            </a:pPr>
            <a:r>
              <a:rPr lang="en-US" dirty="0">
                <a:latin typeface="+mj-lt"/>
                <a:cs typeface="Arial"/>
              </a:rPr>
              <a:t>San Francisco, CA &amp; Orlando, FL</a:t>
            </a:r>
          </a:p>
          <a:p>
            <a:pPr marL="280988" lvl="1" indent="-280988" defTabSz="457200">
              <a:lnSpc>
                <a:spcPct val="100000"/>
              </a:lnSpc>
              <a:spcBef>
                <a:spcPts val="600"/>
              </a:spcBef>
              <a:spcAft>
                <a:spcPts val="300"/>
              </a:spcAft>
              <a:buClr>
                <a:schemeClr val="accent5"/>
              </a:buClr>
              <a:buFont typeface="Wingdings" charset="2"/>
              <a:buChar char="§"/>
              <a:defRPr/>
            </a:pPr>
            <a:r>
              <a:rPr lang="en-US" dirty="0">
                <a:latin typeface="+mj-lt"/>
                <a:cs typeface="Arial"/>
              </a:rPr>
              <a:t>Acquired by </a:t>
            </a:r>
            <a:r>
              <a:rPr lang="en-US" dirty="0" smtClean="0">
                <a:latin typeface="+mj-lt"/>
                <a:cs typeface="Arial"/>
              </a:rPr>
              <a:t>Hitachi</a:t>
            </a:r>
          </a:p>
          <a:p>
            <a:pPr marL="280988" lvl="1" indent="-280988" defTabSz="457200">
              <a:lnSpc>
                <a:spcPct val="100000"/>
              </a:lnSpc>
              <a:spcBef>
                <a:spcPts val="600"/>
              </a:spcBef>
              <a:spcAft>
                <a:spcPts val="300"/>
              </a:spcAft>
              <a:buClr>
                <a:schemeClr val="accent5"/>
              </a:buClr>
              <a:buFont typeface="Wingdings" charset="2"/>
              <a:buChar char="§"/>
              <a:defRPr/>
            </a:pPr>
            <a:endParaRPr lang="en-US" sz="800" dirty="0" smtClean="0">
              <a:solidFill>
                <a:srgbClr val="45545F"/>
              </a:solidFill>
              <a:latin typeface="Open Sans Light"/>
              <a:ea typeface="ＭＳ Ｐゴシック" charset="0"/>
              <a:cs typeface="Open Sans Light"/>
            </a:endParaRPr>
          </a:p>
          <a:p>
            <a:pPr marL="0" lvl="1" indent="0" defTabSz="457200">
              <a:lnSpc>
                <a:spcPct val="100000"/>
              </a:lnSpc>
              <a:spcBef>
                <a:spcPts val="600"/>
              </a:spcBef>
              <a:spcAft>
                <a:spcPts val="300"/>
              </a:spcAft>
              <a:buClr>
                <a:schemeClr val="accent5"/>
              </a:buClr>
              <a:buNone/>
              <a:defRPr/>
            </a:pPr>
            <a:r>
              <a:rPr lang="en-US" sz="2400" b="1" dirty="0">
                <a:latin typeface="+mj-lt"/>
                <a:cs typeface="Arial"/>
              </a:rPr>
              <a:t>Highlights</a:t>
            </a:r>
          </a:p>
          <a:p>
            <a:pPr marL="280988" lvl="1" indent="-280988" defTabSz="457200">
              <a:lnSpc>
                <a:spcPct val="100000"/>
              </a:lnSpc>
              <a:spcBef>
                <a:spcPts val="600"/>
              </a:spcBef>
              <a:spcAft>
                <a:spcPts val="300"/>
              </a:spcAft>
              <a:buClr>
                <a:schemeClr val="accent5"/>
              </a:buClr>
              <a:buFont typeface="Wingdings" charset="2"/>
              <a:buChar char="§"/>
              <a:defRPr/>
            </a:pPr>
            <a:r>
              <a:rPr lang="en-US" dirty="0" smtClean="0">
                <a:latin typeface="+mj-lt"/>
                <a:cs typeface="Arial"/>
              </a:rPr>
              <a:t>WW </a:t>
            </a:r>
            <a:r>
              <a:rPr lang="en-US" dirty="0">
                <a:latin typeface="+mj-lt"/>
                <a:cs typeface="Arial"/>
              </a:rPr>
              <a:t>leader Open Source Business Analytics &amp; Data Integration</a:t>
            </a:r>
          </a:p>
          <a:p>
            <a:pPr marL="280988" lvl="1" indent="-280988" defTabSz="457200">
              <a:lnSpc>
                <a:spcPct val="100000"/>
              </a:lnSpc>
              <a:spcBef>
                <a:spcPts val="600"/>
              </a:spcBef>
              <a:spcAft>
                <a:spcPts val="300"/>
              </a:spcAft>
              <a:buClr>
                <a:schemeClr val="accent5"/>
              </a:buClr>
              <a:buFont typeface="Wingdings" charset="2"/>
              <a:buChar char="§"/>
              <a:defRPr/>
            </a:pPr>
            <a:r>
              <a:rPr lang="en-US" dirty="0" smtClean="0">
                <a:latin typeface="+mj-lt"/>
                <a:cs typeface="Arial"/>
              </a:rPr>
              <a:t>20,000</a:t>
            </a:r>
            <a:r>
              <a:rPr lang="en-US" dirty="0">
                <a:latin typeface="+mj-lt"/>
                <a:cs typeface="Arial"/>
              </a:rPr>
              <a:t>+ </a:t>
            </a:r>
            <a:r>
              <a:rPr lang="en-US" dirty="0" smtClean="0">
                <a:latin typeface="+mj-lt"/>
                <a:cs typeface="Arial"/>
              </a:rPr>
              <a:t>implementations / 1,800</a:t>
            </a:r>
            <a:r>
              <a:rPr lang="en-US" dirty="0">
                <a:latin typeface="+mj-lt"/>
                <a:cs typeface="Arial"/>
              </a:rPr>
              <a:t>+ customers</a:t>
            </a:r>
          </a:p>
          <a:p>
            <a:pPr marL="280988" lvl="1" indent="-280988" defTabSz="457200">
              <a:lnSpc>
                <a:spcPct val="100000"/>
              </a:lnSpc>
              <a:spcBef>
                <a:spcPts val="600"/>
              </a:spcBef>
              <a:spcAft>
                <a:spcPts val="300"/>
              </a:spcAft>
              <a:buClr>
                <a:schemeClr val="accent5"/>
              </a:buClr>
              <a:buFont typeface="Wingdings" charset="2"/>
              <a:buChar char="§"/>
              <a:defRPr/>
            </a:pPr>
            <a:r>
              <a:rPr lang="en-US" dirty="0" smtClean="0">
                <a:latin typeface="+mj-lt"/>
                <a:cs typeface="Arial"/>
              </a:rPr>
              <a:t>Suite</a:t>
            </a:r>
            <a:endParaRPr lang="en-US" dirty="0">
              <a:latin typeface="+mj-lt"/>
              <a:cs typeface="Arial"/>
            </a:endParaRPr>
          </a:p>
        </p:txBody>
      </p:sp>
      <p:sp>
        <p:nvSpPr>
          <p:cNvPr id="2" name="Content Placeholder 1"/>
          <p:cNvSpPr>
            <a:spLocks noGrp="1"/>
          </p:cNvSpPr>
          <p:nvPr>
            <p:ph sz="quarter" idx="10"/>
          </p:nvPr>
        </p:nvSpPr>
        <p:spPr>
          <a:xfrm>
            <a:off x="263525" y="440465"/>
            <a:ext cx="6521450" cy="815608"/>
          </a:xfrm>
        </p:spPr>
        <p:txBody>
          <a:bodyPr/>
          <a:lstStyle/>
          <a:p>
            <a:r>
              <a:rPr lang="en-US" dirty="0" smtClean="0"/>
              <a:t>Company Overview</a:t>
            </a:r>
            <a:endParaRPr lang="en-US" dirty="0"/>
          </a:p>
          <a:p>
            <a:endParaRPr lang="en-US" dirty="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47123" b="9644"/>
          <a:stretch/>
        </p:blipFill>
        <p:spPr>
          <a:xfrm>
            <a:off x="0" y="1331913"/>
            <a:ext cx="2825011" cy="3836987"/>
          </a:xfrm>
          <a:prstGeom prst="rect">
            <a:avLst/>
          </a:prstGeom>
        </p:spPr>
      </p:pic>
      <p:sp>
        <p:nvSpPr>
          <p:cNvPr id="8" name="Content Placeholder 3"/>
          <p:cNvSpPr txBox="1">
            <a:spLocks/>
          </p:cNvSpPr>
          <p:nvPr/>
        </p:nvSpPr>
        <p:spPr>
          <a:xfrm>
            <a:off x="263525" y="440465"/>
            <a:ext cx="6521450" cy="338554"/>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pSp>
        <p:nvGrpSpPr>
          <p:cNvPr id="12" name="Group 73"/>
          <p:cNvGrpSpPr>
            <a:grpSpLocks noChangeAspect="1"/>
          </p:cNvGrpSpPr>
          <p:nvPr/>
        </p:nvGrpSpPr>
        <p:grpSpPr>
          <a:xfrm>
            <a:off x="7079227" y="1228677"/>
            <a:ext cx="1683996" cy="482139"/>
            <a:chOff x="7743893" y="-1004361"/>
            <a:chExt cx="1215220" cy="347926"/>
          </a:xfrm>
          <a:solidFill>
            <a:schemeClr val="tx1"/>
          </a:solidFill>
        </p:grpSpPr>
        <p:sp>
          <p:nvSpPr>
            <p:cNvPr id="13" name="Freeform 75"/>
            <p:cNvSpPr>
              <a:spLocks/>
            </p:cNvSpPr>
            <p:nvPr userDrawn="1"/>
          </p:nvSpPr>
          <p:spPr bwMode="auto">
            <a:xfrm>
              <a:off x="8895241" y="-809388"/>
              <a:ext cx="47062" cy="28574"/>
            </a:xfrm>
            <a:custGeom>
              <a:avLst/>
              <a:gdLst>
                <a:gd name="T0" fmla="*/ 13 w 28"/>
                <a:gd name="T1" fmla="*/ 17 h 17"/>
                <a:gd name="T2" fmla="*/ 0 w 28"/>
                <a:gd name="T3" fmla="*/ 17 h 17"/>
                <a:gd name="T4" fmla="*/ 15 w 28"/>
                <a:gd name="T5" fmla="*/ 0 h 17"/>
                <a:gd name="T6" fmla="*/ 28 w 28"/>
                <a:gd name="T7" fmla="*/ 0 h 17"/>
                <a:gd name="T8" fmla="*/ 13 w 28"/>
                <a:gd name="T9" fmla="*/ 17 h 17"/>
              </a:gdLst>
              <a:ahLst/>
              <a:cxnLst>
                <a:cxn ang="0">
                  <a:pos x="T0" y="T1"/>
                </a:cxn>
                <a:cxn ang="0">
                  <a:pos x="T2" y="T3"/>
                </a:cxn>
                <a:cxn ang="0">
                  <a:pos x="T4" y="T5"/>
                </a:cxn>
                <a:cxn ang="0">
                  <a:pos x="T6" y="T7"/>
                </a:cxn>
                <a:cxn ang="0">
                  <a:pos x="T8" y="T9"/>
                </a:cxn>
              </a:cxnLst>
              <a:rect l="0" t="0" r="r" b="b"/>
              <a:pathLst>
                <a:path w="28" h="17">
                  <a:moveTo>
                    <a:pt x="13" y="17"/>
                  </a:moveTo>
                  <a:lnTo>
                    <a:pt x="0" y="17"/>
                  </a:lnTo>
                  <a:lnTo>
                    <a:pt x="15" y="0"/>
                  </a:lnTo>
                  <a:lnTo>
                    <a:pt x="28" y="0"/>
                  </a:lnTo>
                  <a:lnTo>
                    <a:pt x="13" y="17"/>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14" name="Freeform 75"/>
            <p:cNvSpPr>
              <a:spLocks/>
            </p:cNvSpPr>
            <p:nvPr userDrawn="1"/>
          </p:nvSpPr>
          <p:spPr bwMode="auto">
            <a:xfrm>
              <a:off x="8636398" y="-1001000"/>
              <a:ext cx="174803" cy="164719"/>
            </a:xfrm>
            <a:custGeom>
              <a:avLst/>
              <a:gdLst>
                <a:gd name="T0" fmla="*/ 26 w 104"/>
                <a:gd name="T1" fmla="*/ 0 h 98"/>
                <a:gd name="T2" fmla="*/ 26 w 104"/>
                <a:gd name="T3" fmla="*/ 39 h 98"/>
                <a:gd name="T4" fmla="*/ 79 w 104"/>
                <a:gd name="T5" fmla="*/ 39 h 98"/>
                <a:gd name="T6" fmla="*/ 79 w 104"/>
                <a:gd name="T7" fmla="*/ 0 h 98"/>
                <a:gd name="T8" fmla="*/ 104 w 104"/>
                <a:gd name="T9" fmla="*/ 0 h 98"/>
                <a:gd name="T10" fmla="*/ 104 w 104"/>
                <a:gd name="T11" fmla="*/ 98 h 98"/>
                <a:gd name="T12" fmla="*/ 79 w 104"/>
                <a:gd name="T13" fmla="*/ 98 h 98"/>
                <a:gd name="T14" fmla="*/ 79 w 104"/>
                <a:gd name="T15" fmla="*/ 55 h 98"/>
                <a:gd name="T16" fmla="*/ 26 w 104"/>
                <a:gd name="T17" fmla="*/ 55 h 98"/>
                <a:gd name="T18" fmla="*/ 26 w 104"/>
                <a:gd name="T19" fmla="*/ 98 h 98"/>
                <a:gd name="T20" fmla="*/ 0 w 104"/>
                <a:gd name="T21" fmla="*/ 98 h 98"/>
                <a:gd name="T22" fmla="*/ 0 w 104"/>
                <a:gd name="T23" fmla="*/ 0 h 98"/>
                <a:gd name="T24" fmla="*/ 26 w 104"/>
                <a:gd name="T25"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98">
                  <a:moveTo>
                    <a:pt x="26" y="0"/>
                  </a:moveTo>
                  <a:lnTo>
                    <a:pt x="26" y="39"/>
                  </a:lnTo>
                  <a:lnTo>
                    <a:pt x="79" y="39"/>
                  </a:lnTo>
                  <a:lnTo>
                    <a:pt x="79" y="0"/>
                  </a:lnTo>
                  <a:lnTo>
                    <a:pt x="104" y="0"/>
                  </a:lnTo>
                  <a:lnTo>
                    <a:pt x="104" y="98"/>
                  </a:lnTo>
                  <a:lnTo>
                    <a:pt x="79" y="98"/>
                  </a:lnTo>
                  <a:lnTo>
                    <a:pt x="79" y="55"/>
                  </a:lnTo>
                  <a:lnTo>
                    <a:pt x="26" y="55"/>
                  </a:lnTo>
                  <a:lnTo>
                    <a:pt x="26" y="98"/>
                  </a:lnTo>
                  <a:lnTo>
                    <a:pt x="0" y="98"/>
                  </a:lnTo>
                  <a:lnTo>
                    <a:pt x="0" y="0"/>
                  </a:lnTo>
                  <a:lnTo>
                    <a:pt x="2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15" name="Freeform 76"/>
            <p:cNvSpPr>
              <a:spLocks/>
            </p:cNvSpPr>
            <p:nvPr userDrawn="1"/>
          </p:nvSpPr>
          <p:spPr bwMode="auto">
            <a:xfrm>
              <a:off x="8090138" y="-1001000"/>
              <a:ext cx="176485" cy="164719"/>
            </a:xfrm>
            <a:custGeom>
              <a:avLst/>
              <a:gdLst>
                <a:gd name="T0" fmla="*/ 105 w 105"/>
                <a:gd name="T1" fmla="*/ 0 h 98"/>
                <a:gd name="T2" fmla="*/ 105 w 105"/>
                <a:gd name="T3" fmla="*/ 17 h 98"/>
                <a:gd name="T4" fmla="*/ 66 w 105"/>
                <a:gd name="T5" fmla="*/ 17 h 98"/>
                <a:gd name="T6" fmla="*/ 66 w 105"/>
                <a:gd name="T7" fmla="*/ 98 h 98"/>
                <a:gd name="T8" fmla="*/ 40 w 105"/>
                <a:gd name="T9" fmla="*/ 98 h 98"/>
                <a:gd name="T10" fmla="*/ 40 w 105"/>
                <a:gd name="T11" fmla="*/ 17 h 98"/>
                <a:gd name="T12" fmla="*/ 0 w 105"/>
                <a:gd name="T13" fmla="*/ 17 h 98"/>
                <a:gd name="T14" fmla="*/ 0 w 105"/>
                <a:gd name="T15" fmla="*/ 0 h 98"/>
                <a:gd name="T16" fmla="*/ 105 w 105"/>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98">
                  <a:moveTo>
                    <a:pt x="105" y="0"/>
                  </a:moveTo>
                  <a:lnTo>
                    <a:pt x="105" y="17"/>
                  </a:lnTo>
                  <a:lnTo>
                    <a:pt x="66" y="17"/>
                  </a:lnTo>
                  <a:lnTo>
                    <a:pt x="66" y="98"/>
                  </a:lnTo>
                  <a:lnTo>
                    <a:pt x="40" y="98"/>
                  </a:lnTo>
                  <a:lnTo>
                    <a:pt x="40" y="17"/>
                  </a:lnTo>
                  <a:lnTo>
                    <a:pt x="0" y="17"/>
                  </a:lnTo>
                  <a:lnTo>
                    <a:pt x="0" y="0"/>
                  </a:lnTo>
                  <a:lnTo>
                    <a:pt x="10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16" name="Freeform 77"/>
            <p:cNvSpPr>
              <a:spLocks noEditPoints="1"/>
            </p:cNvSpPr>
            <p:nvPr userDrawn="1"/>
          </p:nvSpPr>
          <p:spPr bwMode="auto">
            <a:xfrm>
              <a:off x="8229644" y="-1001000"/>
              <a:ext cx="206739" cy="164719"/>
            </a:xfrm>
            <a:custGeom>
              <a:avLst/>
              <a:gdLst>
                <a:gd name="T0" fmla="*/ 123 w 123"/>
                <a:gd name="T1" fmla="*/ 98 h 98"/>
                <a:gd name="T2" fmla="*/ 94 w 123"/>
                <a:gd name="T3" fmla="*/ 98 h 98"/>
                <a:gd name="T4" fmla="*/ 86 w 123"/>
                <a:gd name="T5" fmla="*/ 77 h 98"/>
                <a:gd name="T6" fmla="*/ 37 w 123"/>
                <a:gd name="T7" fmla="*/ 77 h 98"/>
                <a:gd name="T8" fmla="*/ 29 w 123"/>
                <a:gd name="T9" fmla="*/ 98 h 98"/>
                <a:gd name="T10" fmla="*/ 0 w 123"/>
                <a:gd name="T11" fmla="*/ 98 h 98"/>
                <a:gd name="T12" fmla="*/ 46 w 123"/>
                <a:gd name="T13" fmla="*/ 0 h 98"/>
                <a:gd name="T14" fmla="*/ 77 w 123"/>
                <a:gd name="T15" fmla="*/ 0 h 98"/>
                <a:gd name="T16" fmla="*/ 123 w 123"/>
                <a:gd name="T17" fmla="*/ 98 h 98"/>
                <a:gd name="T18" fmla="*/ 61 w 123"/>
                <a:gd name="T19" fmla="*/ 17 h 98"/>
                <a:gd name="T20" fmla="*/ 43 w 123"/>
                <a:gd name="T21" fmla="*/ 61 h 98"/>
                <a:gd name="T22" fmla="*/ 79 w 123"/>
                <a:gd name="T23" fmla="*/ 61 h 98"/>
                <a:gd name="T24" fmla="*/ 61 w 123"/>
                <a:gd name="T25" fmla="*/ 1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98">
                  <a:moveTo>
                    <a:pt x="123" y="98"/>
                  </a:moveTo>
                  <a:lnTo>
                    <a:pt x="94" y="98"/>
                  </a:lnTo>
                  <a:lnTo>
                    <a:pt x="86" y="77"/>
                  </a:lnTo>
                  <a:lnTo>
                    <a:pt x="37" y="77"/>
                  </a:lnTo>
                  <a:lnTo>
                    <a:pt x="29" y="98"/>
                  </a:lnTo>
                  <a:lnTo>
                    <a:pt x="0" y="98"/>
                  </a:lnTo>
                  <a:lnTo>
                    <a:pt x="46" y="0"/>
                  </a:lnTo>
                  <a:lnTo>
                    <a:pt x="77" y="0"/>
                  </a:lnTo>
                  <a:lnTo>
                    <a:pt x="123" y="98"/>
                  </a:lnTo>
                  <a:moveTo>
                    <a:pt x="61" y="17"/>
                  </a:moveTo>
                  <a:lnTo>
                    <a:pt x="43" y="61"/>
                  </a:lnTo>
                  <a:lnTo>
                    <a:pt x="79" y="61"/>
                  </a:lnTo>
                  <a:lnTo>
                    <a:pt x="61" y="1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17" name="Rectangle 78"/>
            <p:cNvSpPr>
              <a:spLocks noChangeArrowheads="1"/>
            </p:cNvSpPr>
            <p:nvPr userDrawn="1"/>
          </p:nvSpPr>
          <p:spPr bwMode="auto">
            <a:xfrm>
              <a:off x="8846499" y="-1001000"/>
              <a:ext cx="43701" cy="1647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18" name="Freeform 57"/>
            <p:cNvSpPr>
              <a:spLocks/>
            </p:cNvSpPr>
            <p:nvPr userDrawn="1"/>
          </p:nvSpPr>
          <p:spPr bwMode="auto">
            <a:xfrm>
              <a:off x="7821209" y="-1001000"/>
              <a:ext cx="174803" cy="164719"/>
            </a:xfrm>
            <a:custGeom>
              <a:avLst/>
              <a:gdLst>
                <a:gd name="T0" fmla="*/ 26 w 104"/>
                <a:gd name="T1" fmla="*/ 0 h 98"/>
                <a:gd name="T2" fmla="*/ 26 w 104"/>
                <a:gd name="T3" fmla="*/ 39 h 98"/>
                <a:gd name="T4" fmla="*/ 79 w 104"/>
                <a:gd name="T5" fmla="*/ 39 h 98"/>
                <a:gd name="T6" fmla="*/ 79 w 104"/>
                <a:gd name="T7" fmla="*/ 0 h 98"/>
                <a:gd name="T8" fmla="*/ 104 w 104"/>
                <a:gd name="T9" fmla="*/ 0 h 98"/>
                <a:gd name="T10" fmla="*/ 104 w 104"/>
                <a:gd name="T11" fmla="*/ 98 h 98"/>
                <a:gd name="T12" fmla="*/ 79 w 104"/>
                <a:gd name="T13" fmla="*/ 98 h 98"/>
                <a:gd name="T14" fmla="*/ 79 w 104"/>
                <a:gd name="T15" fmla="*/ 55 h 98"/>
                <a:gd name="T16" fmla="*/ 26 w 104"/>
                <a:gd name="T17" fmla="*/ 55 h 98"/>
                <a:gd name="T18" fmla="*/ 26 w 104"/>
                <a:gd name="T19" fmla="*/ 98 h 98"/>
                <a:gd name="T20" fmla="*/ 0 w 104"/>
                <a:gd name="T21" fmla="*/ 98 h 98"/>
                <a:gd name="T22" fmla="*/ 0 w 104"/>
                <a:gd name="T23" fmla="*/ 0 h 98"/>
                <a:gd name="T24" fmla="*/ 26 w 104"/>
                <a:gd name="T25"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98">
                  <a:moveTo>
                    <a:pt x="26" y="0"/>
                  </a:moveTo>
                  <a:lnTo>
                    <a:pt x="26" y="39"/>
                  </a:lnTo>
                  <a:lnTo>
                    <a:pt x="79" y="39"/>
                  </a:lnTo>
                  <a:lnTo>
                    <a:pt x="79" y="0"/>
                  </a:lnTo>
                  <a:lnTo>
                    <a:pt x="104" y="0"/>
                  </a:lnTo>
                  <a:lnTo>
                    <a:pt x="104" y="98"/>
                  </a:lnTo>
                  <a:lnTo>
                    <a:pt x="79" y="98"/>
                  </a:lnTo>
                  <a:lnTo>
                    <a:pt x="79" y="55"/>
                  </a:lnTo>
                  <a:lnTo>
                    <a:pt x="26" y="55"/>
                  </a:lnTo>
                  <a:lnTo>
                    <a:pt x="26" y="98"/>
                  </a:lnTo>
                  <a:lnTo>
                    <a:pt x="0" y="98"/>
                  </a:lnTo>
                  <a:lnTo>
                    <a:pt x="0" y="0"/>
                  </a:lnTo>
                  <a:lnTo>
                    <a:pt x="2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19" name="Rectangle 58"/>
            <p:cNvSpPr>
              <a:spLocks noChangeArrowheads="1"/>
            </p:cNvSpPr>
            <p:nvPr userDrawn="1"/>
          </p:nvSpPr>
          <p:spPr bwMode="auto">
            <a:xfrm>
              <a:off x="8031309" y="-1001000"/>
              <a:ext cx="43701" cy="1647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0" name="Freeform 59"/>
            <p:cNvSpPr>
              <a:spLocks/>
            </p:cNvSpPr>
            <p:nvPr userDrawn="1"/>
          </p:nvSpPr>
          <p:spPr bwMode="auto">
            <a:xfrm>
              <a:off x="8429660" y="-1004361"/>
              <a:ext cx="184888" cy="171442"/>
            </a:xfrm>
            <a:custGeom>
              <a:avLst/>
              <a:gdLst>
                <a:gd name="T0" fmla="*/ 31 w 1010"/>
                <a:gd name="T1" fmla="*/ 670 h 939"/>
                <a:gd name="T2" fmla="*/ 0 w 1010"/>
                <a:gd name="T3" fmla="*/ 479 h 939"/>
                <a:gd name="T4" fmla="*/ 61 w 1010"/>
                <a:gd name="T5" fmla="*/ 218 h 939"/>
                <a:gd name="T6" fmla="*/ 265 w 1010"/>
                <a:gd name="T7" fmla="*/ 48 h 939"/>
                <a:gd name="T8" fmla="*/ 527 w 1010"/>
                <a:gd name="T9" fmla="*/ 0 h 939"/>
                <a:gd name="T10" fmla="*/ 826 w 1010"/>
                <a:gd name="T11" fmla="*/ 63 h 939"/>
                <a:gd name="T12" fmla="*/ 995 w 1010"/>
                <a:gd name="T13" fmla="*/ 270 h 939"/>
                <a:gd name="T14" fmla="*/ 1004 w 1010"/>
                <a:gd name="T15" fmla="*/ 327 h 939"/>
                <a:gd name="T16" fmla="*/ 755 w 1010"/>
                <a:gd name="T17" fmla="*/ 327 h 939"/>
                <a:gd name="T18" fmla="*/ 742 w 1010"/>
                <a:gd name="T19" fmla="*/ 258 h 939"/>
                <a:gd name="T20" fmla="*/ 631 w 1010"/>
                <a:gd name="T21" fmla="*/ 155 h 939"/>
                <a:gd name="T22" fmla="*/ 527 w 1010"/>
                <a:gd name="T23" fmla="*/ 139 h 939"/>
                <a:gd name="T24" fmla="*/ 410 w 1010"/>
                <a:gd name="T25" fmla="*/ 159 h 939"/>
                <a:gd name="T26" fmla="*/ 280 w 1010"/>
                <a:gd name="T27" fmla="*/ 291 h 939"/>
                <a:gd name="T28" fmla="*/ 248 w 1010"/>
                <a:gd name="T29" fmla="*/ 479 h 939"/>
                <a:gd name="T30" fmla="*/ 270 w 1010"/>
                <a:gd name="T31" fmla="*/ 636 h 939"/>
                <a:gd name="T32" fmla="*/ 400 w 1010"/>
                <a:gd name="T33" fmla="*/ 777 h 939"/>
                <a:gd name="T34" fmla="*/ 527 w 1010"/>
                <a:gd name="T35" fmla="*/ 801 h 939"/>
                <a:gd name="T36" fmla="*/ 637 w 1010"/>
                <a:gd name="T37" fmla="*/ 784 h 939"/>
                <a:gd name="T38" fmla="*/ 741 w 1010"/>
                <a:gd name="T39" fmla="*/ 691 h 939"/>
                <a:gd name="T40" fmla="*/ 760 w 1010"/>
                <a:gd name="T41" fmla="*/ 595 h 939"/>
                <a:gd name="T42" fmla="*/ 1010 w 1010"/>
                <a:gd name="T43" fmla="*/ 595 h 939"/>
                <a:gd name="T44" fmla="*/ 998 w 1010"/>
                <a:gd name="T45" fmla="*/ 680 h 939"/>
                <a:gd name="T46" fmla="*/ 832 w 1010"/>
                <a:gd name="T47" fmla="*/ 877 h 939"/>
                <a:gd name="T48" fmla="*/ 527 w 1010"/>
                <a:gd name="T49" fmla="*/ 939 h 939"/>
                <a:gd name="T50" fmla="*/ 287 w 1010"/>
                <a:gd name="T51" fmla="*/ 902 h 939"/>
                <a:gd name="T52" fmla="*/ 31 w 1010"/>
                <a:gd name="T53" fmla="*/ 670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10" h="939">
                  <a:moveTo>
                    <a:pt x="31" y="670"/>
                  </a:moveTo>
                  <a:cubicBezTo>
                    <a:pt x="11" y="609"/>
                    <a:pt x="0" y="546"/>
                    <a:pt x="0" y="479"/>
                  </a:cubicBezTo>
                  <a:cubicBezTo>
                    <a:pt x="0" y="385"/>
                    <a:pt x="16" y="294"/>
                    <a:pt x="61" y="218"/>
                  </a:cubicBezTo>
                  <a:cubicBezTo>
                    <a:pt x="107" y="140"/>
                    <a:pt x="179" y="80"/>
                    <a:pt x="265" y="48"/>
                  </a:cubicBezTo>
                  <a:cubicBezTo>
                    <a:pt x="347" y="17"/>
                    <a:pt x="435" y="0"/>
                    <a:pt x="527" y="0"/>
                  </a:cubicBezTo>
                  <a:cubicBezTo>
                    <a:pt x="634" y="0"/>
                    <a:pt x="734" y="24"/>
                    <a:pt x="826" y="63"/>
                  </a:cubicBezTo>
                  <a:cubicBezTo>
                    <a:pt x="912" y="100"/>
                    <a:pt x="976" y="177"/>
                    <a:pt x="995" y="270"/>
                  </a:cubicBezTo>
                  <a:cubicBezTo>
                    <a:pt x="999" y="288"/>
                    <a:pt x="1002" y="308"/>
                    <a:pt x="1004" y="327"/>
                  </a:cubicBezTo>
                  <a:cubicBezTo>
                    <a:pt x="755" y="327"/>
                    <a:pt x="755" y="327"/>
                    <a:pt x="755" y="327"/>
                  </a:cubicBezTo>
                  <a:cubicBezTo>
                    <a:pt x="754" y="303"/>
                    <a:pt x="750" y="279"/>
                    <a:pt x="742" y="258"/>
                  </a:cubicBezTo>
                  <a:cubicBezTo>
                    <a:pt x="723" y="209"/>
                    <a:pt x="682" y="170"/>
                    <a:pt x="631" y="155"/>
                  </a:cubicBezTo>
                  <a:cubicBezTo>
                    <a:pt x="598" y="144"/>
                    <a:pt x="563" y="139"/>
                    <a:pt x="527" y="139"/>
                  </a:cubicBezTo>
                  <a:cubicBezTo>
                    <a:pt x="486" y="139"/>
                    <a:pt x="447" y="146"/>
                    <a:pt x="410" y="159"/>
                  </a:cubicBezTo>
                  <a:cubicBezTo>
                    <a:pt x="349" y="181"/>
                    <a:pt x="302" y="230"/>
                    <a:pt x="280" y="291"/>
                  </a:cubicBezTo>
                  <a:cubicBezTo>
                    <a:pt x="260" y="349"/>
                    <a:pt x="248" y="413"/>
                    <a:pt x="248" y="479"/>
                  </a:cubicBezTo>
                  <a:cubicBezTo>
                    <a:pt x="248" y="534"/>
                    <a:pt x="257" y="586"/>
                    <a:pt x="270" y="636"/>
                  </a:cubicBezTo>
                  <a:cubicBezTo>
                    <a:pt x="289" y="701"/>
                    <a:pt x="337" y="753"/>
                    <a:pt x="400" y="777"/>
                  </a:cubicBezTo>
                  <a:cubicBezTo>
                    <a:pt x="440" y="792"/>
                    <a:pt x="482" y="801"/>
                    <a:pt x="527" y="801"/>
                  </a:cubicBezTo>
                  <a:cubicBezTo>
                    <a:pt x="566" y="801"/>
                    <a:pt x="602" y="795"/>
                    <a:pt x="637" y="784"/>
                  </a:cubicBezTo>
                  <a:cubicBezTo>
                    <a:pt x="683" y="769"/>
                    <a:pt x="721" y="735"/>
                    <a:pt x="741" y="691"/>
                  </a:cubicBezTo>
                  <a:cubicBezTo>
                    <a:pt x="754" y="662"/>
                    <a:pt x="760" y="629"/>
                    <a:pt x="760" y="595"/>
                  </a:cubicBezTo>
                  <a:cubicBezTo>
                    <a:pt x="1010" y="595"/>
                    <a:pt x="1010" y="595"/>
                    <a:pt x="1010" y="595"/>
                  </a:cubicBezTo>
                  <a:cubicBezTo>
                    <a:pt x="1008" y="624"/>
                    <a:pt x="1004" y="653"/>
                    <a:pt x="998" y="680"/>
                  </a:cubicBezTo>
                  <a:cubicBezTo>
                    <a:pt x="976" y="768"/>
                    <a:pt x="914" y="843"/>
                    <a:pt x="832" y="877"/>
                  </a:cubicBezTo>
                  <a:cubicBezTo>
                    <a:pt x="738" y="917"/>
                    <a:pt x="635" y="939"/>
                    <a:pt x="527" y="939"/>
                  </a:cubicBezTo>
                  <a:cubicBezTo>
                    <a:pt x="444" y="939"/>
                    <a:pt x="362" y="926"/>
                    <a:pt x="287" y="902"/>
                  </a:cubicBezTo>
                  <a:cubicBezTo>
                    <a:pt x="171" y="866"/>
                    <a:pt x="71" y="783"/>
                    <a:pt x="31" y="6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1" name="Freeform 60"/>
            <p:cNvSpPr>
              <a:spLocks/>
            </p:cNvSpPr>
            <p:nvPr userDrawn="1"/>
          </p:nvSpPr>
          <p:spPr bwMode="auto">
            <a:xfrm>
              <a:off x="7743893" y="-790900"/>
              <a:ext cx="40339" cy="104210"/>
            </a:xfrm>
            <a:custGeom>
              <a:avLst/>
              <a:gdLst>
                <a:gd name="T0" fmla="*/ 211 w 219"/>
                <a:gd name="T1" fmla="*/ 1 h 565"/>
                <a:gd name="T2" fmla="*/ 0 w 219"/>
                <a:gd name="T3" fmla="*/ 20 h 565"/>
                <a:gd name="T4" fmla="*/ 0 w 219"/>
                <a:gd name="T5" fmla="*/ 51 h 565"/>
                <a:gd name="T6" fmla="*/ 6 w 219"/>
                <a:gd name="T7" fmla="*/ 52 h 565"/>
                <a:gd name="T8" fmla="*/ 92 w 219"/>
                <a:gd name="T9" fmla="*/ 123 h 565"/>
                <a:gd name="T10" fmla="*/ 92 w 219"/>
                <a:gd name="T11" fmla="*/ 565 h 565"/>
                <a:gd name="T12" fmla="*/ 219 w 219"/>
                <a:gd name="T13" fmla="*/ 565 h 565"/>
                <a:gd name="T14" fmla="*/ 219 w 219"/>
                <a:gd name="T15" fmla="*/ 0 h 565"/>
                <a:gd name="T16" fmla="*/ 211 w 219"/>
                <a:gd name="T17" fmla="*/ 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565">
                  <a:moveTo>
                    <a:pt x="211" y="1"/>
                  </a:moveTo>
                  <a:cubicBezTo>
                    <a:pt x="0" y="20"/>
                    <a:pt x="0" y="20"/>
                    <a:pt x="0" y="20"/>
                  </a:cubicBezTo>
                  <a:cubicBezTo>
                    <a:pt x="0" y="51"/>
                    <a:pt x="0" y="51"/>
                    <a:pt x="0" y="51"/>
                  </a:cubicBezTo>
                  <a:cubicBezTo>
                    <a:pt x="6" y="52"/>
                    <a:pt x="6" y="52"/>
                    <a:pt x="6" y="52"/>
                  </a:cubicBezTo>
                  <a:cubicBezTo>
                    <a:pt x="92" y="62"/>
                    <a:pt x="92" y="62"/>
                    <a:pt x="92" y="123"/>
                  </a:cubicBezTo>
                  <a:cubicBezTo>
                    <a:pt x="92" y="565"/>
                    <a:pt x="92" y="565"/>
                    <a:pt x="92" y="565"/>
                  </a:cubicBezTo>
                  <a:cubicBezTo>
                    <a:pt x="219" y="565"/>
                    <a:pt x="219" y="565"/>
                    <a:pt x="219" y="565"/>
                  </a:cubicBezTo>
                  <a:cubicBezTo>
                    <a:pt x="219" y="0"/>
                    <a:pt x="219" y="0"/>
                    <a:pt x="219" y="0"/>
                  </a:cubicBezTo>
                  <a:cubicBezTo>
                    <a:pt x="211" y="1"/>
                    <a:pt x="211" y="1"/>
                    <a:pt x="211"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2" name="Freeform 61"/>
            <p:cNvSpPr>
              <a:spLocks/>
            </p:cNvSpPr>
            <p:nvPr userDrawn="1"/>
          </p:nvSpPr>
          <p:spPr bwMode="auto">
            <a:xfrm>
              <a:off x="7804401" y="-758964"/>
              <a:ext cx="82360" cy="72275"/>
            </a:xfrm>
            <a:custGeom>
              <a:avLst/>
              <a:gdLst>
                <a:gd name="T0" fmla="*/ 328 w 446"/>
                <a:gd name="T1" fmla="*/ 1 h 398"/>
                <a:gd name="T2" fmla="*/ 180 w 446"/>
                <a:gd name="T3" fmla="*/ 87 h 398"/>
                <a:gd name="T4" fmla="*/ 180 w 446"/>
                <a:gd name="T5" fmla="*/ 0 h 398"/>
                <a:gd name="T6" fmla="*/ 172 w 446"/>
                <a:gd name="T7" fmla="*/ 1 h 398"/>
                <a:gd name="T8" fmla="*/ 0 w 446"/>
                <a:gd name="T9" fmla="*/ 28 h 398"/>
                <a:gd name="T10" fmla="*/ 0 w 446"/>
                <a:gd name="T11" fmla="*/ 58 h 398"/>
                <a:gd name="T12" fmla="*/ 8 w 446"/>
                <a:gd name="T13" fmla="*/ 58 h 398"/>
                <a:gd name="T14" fmla="*/ 74 w 446"/>
                <a:gd name="T15" fmla="*/ 122 h 398"/>
                <a:gd name="T16" fmla="*/ 74 w 446"/>
                <a:gd name="T17" fmla="*/ 398 h 398"/>
                <a:gd name="T18" fmla="*/ 180 w 446"/>
                <a:gd name="T19" fmla="*/ 398 h 398"/>
                <a:gd name="T20" fmla="*/ 180 w 446"/>
                <a:gd name="T21" fmla="*/ 195 h 398"/>
                <a:gd name="T22" fmla="*/ 285 w 446"/>
                <a:gd name="T23" fmla="*/ 71 h 398"/>
                <a:gd name="T24" fmla="*/ 339 w 446"/>
                <a:gd name="T25" fmla="*/ 183 h 398"/>
                <a:gd name="T26" fmla="*/ 339 w 446"/>
                <a:gd name="T27" fmla="*/ 398 h 398"/>
                <a:gd name="T28" fmla="*/ 446 w 446"/>
                <a:gd name="T29" fmla="*/ 398 h 398"/>
                <a:gd name="T30" fmla="*/ 446 w 446"/>
                <a:gd name="T31" fmla="*/ 122 h 398"/>
                <a:gd name="T32" fmla="*/ 328 w 446"/>
                <a:gd name="T33" fmla="*/ 1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6" h="398">
                  <a:moveTo>
                    <a:pt x="328" y="1"/>
                  </a:moveTo>
                  <a:cubicBezTo>
                    <a:pt x="249" y="1"/>
                    <a:pt x="202" y="54"/>
                    <a:pt x="180" y="87"/>
                  </a:cubicBezTo>
                  <a:cubicBezTo>
                    <a:pt x="180" y="58"/>
                    <a:pt x="180" y="0"/>
                    <a:pt x="180" y="0"/>
                  </a:cubicBezTo>
                  <a:cubicBezTo>
                    <a:pt x="172" y="1"/>
                    <a:pt x="172" y="1"/>
                    <a:pt x="172" y="1"/>
                  </a:cubicBezTo>
                  <a:cubicBezTo>
                    <a:pt x="0" y="28"/>
                    <a:pt x="0" y="28"/>
                    <a:pt x="0" y="28"/>
                  </a:cubicBezTo>
                  <a:cubicBezTo>
                    <a:pt x="0" y="58"/>
                    <a:pt x="0" y="58"/>
                    <a:pt x="0" y="58"/>
                  </a:cubicBezTo>
                  <a:cubicBezTo>
                    <a:pt x="8" y="58"/>
                    <a:pt x="8" y="58"/>
                    <a:pt x="8" y="58"/>
                  </a:cubicBezTo>
                  <a:cubicBezTo>
                    <a:pt x="62" y="60"/>
                    <a:pt x="74" y="71"/>
                    <a:pt x="74" y="122"/>
                  </a:cubicBezTo>
                  <a:cubicBezTo>
                    <a:pt x="74" y="398"/>
                    <a:pt x="74" y="398"/>
                    <a:pt x="74" y="398"/>
                  </a:cubicBezTo>
                  <a:cubicBezTo>
                    <a:pt x="180" y="398"/>
                    <a:pt x="180" y="398"/>
                    <a:pt x="180" y="398"/>
                  </a:cubicBezTo>
                  <a:cubicBezTo>
                    <a:pt x="180" y="195"/>
                    <a:pt x="180" y="195"/>
                    <a:pt x="180" y="195"/>
                  </a:cubicBezTo>
                  <a:cubicBezTo>
                    <a:pt x="180" y="141"/>
                    <a:pt x="232" y="71"/>
                    <a:pt x="285" y="71"/>
                  </a:cubicBezTo>
                  <a:cubicBezTo>
                    <a:pt x="337" y="71"/>
                    <a:pt x="339" y="113"/>
                    <a:pt x="339" y="183"/>
                  </a:cubicBezTo>
                  <a:cubicBezTo>
                    <a:pt x="339" y="398"/>
                    <a:pt x="339" y="398"/>
                    <a:pt x="339" y="398"/>
                  </a:cubicBezTo>
                  <a:cubicBezTo>
                    <a:pt x="446" y="398"/>
                    <a:pt x="446" y="398"/>
                    <a:pt x="446" y="398"/>
                  </a:cubicBezTo>
                  <a:cubicBezTo>
                    <a:pt x="446" y="122"/>
                    <a:pt x="446" y="122"/>
                    <a:pt x="446" y="122"/>
                  </a:cubicBezTo>
                  <a:cubicBezTo>
                    <a:pt x="446" y="44"/>
                    <a:pt x="404" y="1"/>
                    <a:pt x="32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3" name="Freeform 62"/>
            <p:cNvSpPr>
              <a:spLocks/>
            </p:cNvSpPr>
            <p:nvPr userDrawn="1"/>
          </p:nvSpPr>
          <p:spPr bwMode="auto">
            <a:xfrm>
              <a:off x="7910291" y="-758964"/>
              <a:ext cx="53786" cy="73955"/>
            </a:xfrm>
            <a:custGeom>
              <a:avLst/>
              <a:gdLst>
                <a:gd name="T0" fmla="*/ 175 w 298"/>
                <a:gd name="T1" fmla="*/ 155 h 407"/>
                <a:gd name="T2" fmla="*/ 97 w 298"/>
                <a:gd name="T3" fmla="*/ 87 h 407"/>
                <a:gd name="T4" fmla="*/ 154 w 298"/>
                <a:gd name="T5" fmla="*/ 50 h 407"/>
                <a:gd name="T6" fmla="*/ 254 w 298"/>
                <a:gd name="T7" fmla="*/ 85 h 407"/>
                <a:gd name="T8" fmla="*/ 270 w 298"/>
                <a:gd name="T9" fmla="*/ 95 h 407"/>
                <a:gd name="T10" fmla="*/ 270 w 298"/>
                <a:gd name="T11" fmla="*/ 15 h 407"/>
                <a:gd name="T12" fmla="*/ 257 w 298"/>
                <a:gd name="T13" fmla="*/ 12 h 407"/>
                <a:gd name="T14" fmla="*/ 160 w 298"/>
                <a:gd name="T15" fmla="*/ 0 h 407"/>
                <a:gd name="T16" fmla="*/ 0 w 298"/>
                <a:gd name="T17" fmla="*/ 115 h 407"/>
                <a:gd name="T18" fmla="*/ 117 w 298"/>
                <a:gd name="T19" fmla="*/ 238 h 407"/>
                <a:gd name="T20" fmla="*/ 200 w 298"/>
                <a:gd name="T21" fmla="*/ 310 h 407"/>
                <a:gd name="T22" fmla="*/ 129 w 298"/>
                <a:gd name="T23" fmla="*/ 356 h 407"/>
                <a:gd name="T24" fmla="*/ 12 w 298"/>
                <a:gd name="T25" fmla="*/ 315 h 407"/>
                <a:gd name="T26" fmla="*/ 0 w 298"/>
                <a:gd name="T27" fmla="*/ 308 h 407"/>
                <a:gd name="T28" fmla="*/ 0 w 298"/>
                <a:gd name="T29" fmla="*/ 391 h 407"/>
                <a:gd name="T30" fmla="*/ 8 w 298"/>
                <a:gd name="T31" fmla="*/ 392 h 407"/>
                <a:gd name="T32" fmla="*/ 125 w 298"/>
                <a:gd name="T33" fmla="*/ 407 h 407"/>
                <a:gd name="T34" fmla="*/ 298 w 298"/>
                <a:gd name="T35" fmla="*/ 288 h 407"/>
                <a:gd name="T36" fmla="*/ 175 w 298"/>
                <a:gd name="T37" fmla="*/ 15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407">
                  <a:moveTo>
                    <a:pt x="175" y="155"/>
                  </a:moveTo>
                  <a:cubicBezTo>
                    <a:pt x="133" y="134"/>
                    <a:pt x="97" y="116"/>
                    <a:pt x="97" y="87"/>
                  </a:cubicBezTo>
                  <a:cubicBezTo>
                    <a:pt x="97" y="54"/>
                    <a:pt x="137" y="50"/>
                    <a:pt x="154" y="50"/>
                  </a:cubicBezTo>
                  <a:cubicBezTo>
                    <a:pt x="198" y="50"/>
                    <a:pt x="237" y="74"/>
                    <a:pt x="254" y="85"/>
                  </a:cubicBezTo>
                  <a:cubicBezTo>
                    <a:pt x="270" y="95"/>
                    <a:pt x="270" y="95"/>
                    <a:pt x="270" y="95"/>
                  </a:cubicBezTo>
                  <a:cubicBezTo>
                    <a:pt x="270" y="15"/>
                    <a:pt x="270" y="15"/>
                    <a:pt x="270" y="15"/>
                  </a:cubicBezTo>
                  <a:cubicBezTo>
                    <a:pt x="257" y="12"/>
                    <a:pt x="257" y="12"/>
                    <a:pt x="257" y="12"/>
                  </a:cubicBezTo>
                  <a:cubicBezTo>
                    <a:pt x="238" y="8"/>
                    <a:pt x="201" y="0"/>
                    <a:pt x="160" y="0"/>
                  </a:cubicBezTo>
                  <a:cubicBezTo>
                    <a:pt x="60" y="0"/>
                    <a:pt x="0" y="43"/>
                    <a:pt x="0" y="115"/>
                  </a:cubicBezTo>
                  <a:cubicBezTo>
                    <a:pt x="0" y="180"/>
                    <a:pt x="62" y="211"/>
                    <a:pt x="117" y="238"/>
                  </a:cubicBezTo>
                  <a:cubicBezTo>
                    <a:pt x="160" y="259"/>
                    <a:pt x="200" y="278"/>
                    <a:pt x="200" y="310"/>
                  </a:cubicBezTo>
                  <a:cubicBezTo>
                    <a:pt x="200" y="339"/>
                    <a:pt x="174" y="356"/>
                    <a:pt x="129" y="356"/>
                  </a:cubicBezTo>
                  <a:cubicBezTo>
                    <a:pt x="79" y="356"/>
                    <a:pt x="37" y="330"/>
                    <a:pt x="12" y="315"/>
                  </a:cubicBezTo>
                  <a:cubicBezTo>
                    <a:pt x="0" y="308"/>
                    <a:pt x="0" y="308"/>
                    <a:pt x="0" y="308"/>
                  </a:cubicBezTo>
                  <a:cubicBezTo>
                    <a:pt x="0" y="391"/>
                    <a:pt x="0" y="391"/>
                    <a:pt x="0" y="391"/>
                  </a:cubicBezTo>
                  <a:cubicBezTo>
                    <a:pt x="8" y="392"/>
                    <a:pt x="8" y="392"/>
                    <a:pt x="8" y="392"/>
                  </a:cubicBezTo>
                  <a:cubicBezTo>
                    <a:pt x="30" y="397"/>
                    <a:pt x="70" y="407"/>
                    <a:pt x="125" y="407"/>
                  </a:cubicBezTo>
                  <a:cubicBezTo>
                    <a:pt x="233" y="407"/>
                    <a:pt x="298" y="362"/>
                    <a:pt x="298" y="288"/>
                  </a:cubicBezTo>
                  <a:cubicBezTo>
                    <a:pt x="298" y="215"/>
                    <a:pt x="233" y="183"/>
                    <a:pt x="175" y="1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4" name="Freeform 63"/>
            <p:cNvSpPr>
              <a:spLocks noEditPoints="1"/>
            </p:cNvSpPr>
            <p:nvPr userDrawn="1"/>
          </p:nvSpPr>
          <p:spPr bwMode="auto">
            <a:xfrm>
              <a:off x="7974162" y="-758964"/>
              <a:ext cx="84040" cy="102529"/>
            </a:xfrm>
            <a:custGeom>
              <a:avLst/>
              <a:gdLst>
                <a:gd name="T0" fmla="*/ 292 w 459"/>
                <a:gd name="T1" fmla="*/ 1 h 563"/>
                <a:gd name="T2" fmla="*/ 179 w 459"/>
                <a:gd name="T3" fmla="*/ 56 h 563"/>
                <a:gd name="T4" fmla="*/ 179 w 459"/>
                <a:gd name="T5" fmla="*/ 0 h 563"/>
                <a:gd name="T6" fmla="*/ 170 w 459"/>
                <a:gd name="T7" fmla="*/ 1 h 563"/>
                <a:gd name="T8" fmla="*/ 0 w 459"/>
                <a:gd name="T9" fmla="*/ 28 h 563"/>
                <a:gd name="T10" fmla="*/ 0 w 459"/>
                <a:gd name="T11" fmla="*/ 58 h 563"/>
                <a:gd name="T12" fmla="*/ 8 w 459"/>
                <a:gd name="T13" fmla="*/ 58 h 563"/>
                <a:gd name="T14" fmla="*/ 71 w 459"/>
                <a:gd name="T15" fmla="*/ 122 h 563"/>
                <a:gd name="T16" fmla="*/ 71 w 459"/>
                <a:gd name="T17" fmla="*/ 563 h 563"/>
                <a:gd name="T18" fmla="*/ 178 w 459"/>
                <a:gd name="T19" fmla="*/ 563 h 563"/>
                <a:gd name="T20" fmla="*/ 178 w 459"/>
                <a:gd name="T21" fmla="*/ 362 h 563"/>
                <a:gd name="T22" fmla="*/ 288 w 459"/>
                <a:gd name="T23" fmla="*/ 408 h 563"/>
                <a:gd name="T24" fmla="*/ 459 w 459"/>
                <a:gd name="T25" fmla="*/ 198 h 563"/>
                <a:gd name="T26" fmla="*/ 292 w 459"/>
                <a:gd name="T27" fmla="*/ 1 h 563"/>
                <a:gd name="T28" fmla="*/ 261 w 459"/>
                <a:gd name="T29" fmla="*/ 60 h 563"/>
                <a:gd name="T30" fmla="*/ 343 w 459"/>
                <a:gd name="T31" fmla="*/ 198 h 563"/>
                <a:gd name="T32" fmla="*/ 262 w 459"/>
                <a:gd name="T33" fmla="*/ 349 h 563"/>
                <a:gd name="T34" fmla="*/ 178 w 459"/>
                <a:gd name="T35" fmla="*/ 230 h 563"/>
                <a:gd name="T36" fmla="*/ 178 w 459"/>
                <a:gd name="T37" fmla="*/ 196 h 563"/>
                <a:gd name="T38" fmla="*/ 261 w 459"/>
                <a:gd name="T39" fmla="*/ 60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9" h="563">
                  <a:moveTo>
                    <a:pt x="292" y="1"/>
                  </a:moveTo>
                  <a:cubicBezTo>
                    <a:pt x="252" y="1"/>
                    <a:pt x="214" y="20"/>
                    <a:pt x="179" y="56"/>
                  </a:cubicBezTo>
                  <a:cubicBezTo>
                    <a:pt x="179" y="37"/>
                    <a:pt x="179" y="0"/>
                    <a:pt x="179" y="0"/>
                  </a:cubicBezTo>
                  <a:cubicBezTo>
                    <a:pt x="170" y="1"/>
                    <a:pt x="170" y="1"/>
                    <a:pt x="170" y="1"/>
                  </a:cubicBezTo>
                  <a:cubicBezTo>
                    <a:pt x="0" y="28"/>
                    <a:pt x="0" y="28"/>
                    <a:pt x="0" y="28"/>
                  </a:cubicBezTo>
                  <a:cubicBezTo>
                    <a:pt x="0" y="58"/>
                    <a:pt x="0" y="58"/>
                    <a:pt x="0" y="58"/>
                  </a:cubicBezTo>
                  <a:cubicBezTo>
                    <a:pt x="8" y="58"/>
                    <a:pt x="8" y="58"/>
                    <a:pt x="8" y="58"/>
                  </a:cubicBezTo>
                  <a:cubicBezTo>
                    <a:pt x="61" y="60"/>
                    <a:pt x="71" y="70"/>
                    <a:pt x="71" y="122"/>
                  </a:cubicBezTo>
                  <a:cubicBezTo>
                    <a:pt x="71" y="563"/>
                    <a:pt x="71" y="563"/>
                    <a:pt x="71" y="563"/>
                  </a:cubicBezTo>
                  <a:cubicBezTo>
                    <a:pt x="178" y="563"/>
                    <a:pt x="178" y="563"/>
                    <a:pt x="178" y="563"/>
                  </a:cubicBezTo>
                  <a:cubicBezTo>
                    <a:pt x="178" y="563"/>
                    <a:pt x="178" y="395"/>
                    <a:pt x="178" y="362"/>
                  </a:cubicBezTo>
                  <a:cubicBezTo>
                    <a:pt x="198" y="386"/>
                    <a:pt x="229" y="408"/>
                    <a:pt x="288" y="408"/>
                  </a:cubicBezTo>
                  <a:cubicBezTo>
                    <a:pt x="400" y="408"/>
                    <a:pt x="459" y="335"/>
                    <a:pt x="459" y="198"/>
                  </a:cubicBezTo>
                  <a:cubicBezTo>
                    <a:pt x="459" y="73"/>
                    <a:pt x="398" y="1"/>
                    <a:pt x="292" y="1"/>
                  </a:cubicBezTo>
                  <a:moveTo>
                    <a:pt x="261" y="60"/>
                  </a:moveTo>
                  <a:cubicBezTo>
                    <a:pt x="334" y="60"/>
                    <a:pt x="343" y="139"/>
                    <a:pt x="343" y="198"/>
                  </a:cubicBezTo>
                  <a:cubicBezTo>
                    <a:pt x="343" y="300"/>
                    <a:pt x="317" y="349"/>
                    <a:pt x="262" y="349"/>
                  </a:cubicBezTo>
                  <a:cubicBezTo>
                    <a:pt x="193" y="349"/>
                    <a:pt x="178" y="284"/>
                    <a:pt x="178" y="230"/>
                  </a:cubicBezTo>
                  <a:cubicBezTo>
                    <a:pt x="178" y="196"/>
                    <a:pt x="178" y="196"/>
                    <a:pt x="178" y="196"/>
                  </a:cubicBezTo>
                  <a:cubicBezTo>
                    <a:pt x="178" y="155"/>
                    <a:pt x="186" y="60"/>
                    <a:pt x="26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5" name="Freeform 64"/>
            <p:cNvSpPr>
              <a:spLocks/>
            </p:cNvSpPr>
            <p:nvPr userDrawn="1"/>
          </p:nvSpPr>
          <p:spPr bwMode="auto">
            <a:xfrm>
              <a:off x="8071648" y="-758964"/>
              <a:ext cx="33616" cy="72275"/>
            </a:xfrm>
            <a:custGeom>
              <a:avLst/>
              <a:gdLst>
                <a:gd name="T0" fmla="*/ 0 w 178"/>
                <a:gd name="T1" fmla="*/ 28 h 398"/>
                <a:gd name="T2" fmla="*/ 0 w 178"/>
                <a:gd name="T3" fmla="*/ 58 h 398"/>
                <a:gd name="T4" fmla="*/ 8 w 178"/>
                <a:gd name="T5" fmla="*/ 58 h 398"/>
                <a:gd name="T6" fmla="*/ 71 w 178"/>
                <a:gd name="T7" fmla="*/ 122 h 398"/>
                <a:gd name="T8" fmla="*/ 71 w 178"/>
                <a:gd name="T9" fmla="*/ 398 h 398"/>
                <a:gd name="T10" fmla="*/ 178 w 178"/>
                <a:gd name="T11" fmla="*/ 398 h 398"/>
                <a:gd name="T12" fmla="*/ 178 w 178"/>
                <a:gd name="T13" fmla="*/ 0 h 398"/>
                <a:gd name="T14" fmla="*/ 169 w 178"/>
                <a:gd name="T15" fmla="*/ 1 h 398"/>
                <a:gd name="T16" fmla="*/ 0 w 178"/>
                <a:gd name="T17" fmla="*/ 2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398">
                  <a:moveTo>
                    <a:pt x="0" y="28"/>
                  </a:moveTo>
                  <a:cubicBezTo>
                    <a:pt x="0" y="58"/>
                    <a:pt x="0" y="58"/>
                    <a:pt x="0" y="58"/>
                  </a:cubicBezTo>
                  <a:cubicBezTo>
                    <a:pt x="8" y="58"/>
                    <a:pt x="8" y="58"/>
                    <a:pt x="8" y="58"/>
                  </a:cubicBezTo>
                  <a:cubicBezTo>
                    <a:pt x="60" y="60"/>
                    <a:pt x="71" y="70"/>
                    <a:pt x="71" y="122"/>
                  </a:cubicBezTo>
                  <a:cubicBezTo>
                    <a:pt x="71" y="398"/>
                    <a:pt x="71" y="398"/>
                    <a:pt x="71" y="398"/>
                  </a:cubicBezTo>
                  <a:cubicBezTo>
                    <a:pt x="178" y="398"/>
                    <a:pt x="178" y="398"/>
                    <a:pt x="178" y="398"/>
                  </a:cubicBezTo>
                  <a:cubicBezTo>
                    <a:pt x="178" y="0"/>
                    <a:pt x="178" y="0"/>
                    <a:pt x="178" y="0"/>
                  </a:cubicBezTo>
                  <a:cubicBezTo>
                    <a:pt x="169" y="1"/>
                    <a:pt x="169" y="1"/>
                    <a:pt x="169" y="1"/>
                  </a:cubicBezTo>
                  <a:cubicBezTo>
                    <a:pt x="0" y="28"/>
                    <a:pt x="0" y="28"/>
                    <a:pt x="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6" name="Freeform 65"/>
            <p:cNvSpPr>
              <a:spLocks/>
            </p:cNvSpPr>
            <p:nvPr userDrawn="1"/>
          </p:nvSpPr>
          <p:spPr bwMode="auto">
            <a:xfrm>
              <a:off x="8083415" y="-789219"/>
              <a:ext cx="23531" cy="20170"/>
            </a:xfrm>
            <a:custGeom>
              <a:avLst/>
              <a:gdLst>
                <a:gd name="T0" fmla="*/ 64 w 132"/>
                <a:gd name="T1" fmla="*/ 116 h 116"/>
                <a:gd name="T2" fmla="*/ 132 w 132"/>
                <a:gd name="T3" fmla="*/ 57 h 116"/>
                <a:gd name="T4" fmla="*/ 65 w 132"/>
                <a:gd name="T5" fmla="*/ 0 h 116"/>
                <a:gd name="T6" fmla="*/ 0 w 132"/>
                <a:gd name="T7" fmla="*/ 57 h 116"/>
                <a:gd name="T8" fmla="*/ 64 w 132"/>
                <a:gd name="T9" fmla="*/ 116 h 116"/>
              </a:gdLst>
              <a:ahLst/>
              <a:cxnLst>
                <a:cxn ang="0">
                  <a:pos x="T0" y="T1"/>
                </a:cxn>
                <a:cxn ang="0">
                  <a:pos x="T2" y="T3"/>
                </a:cxn>
                <a:cxn ang="0">
                  <a:pos x="T4" y="T5"/>
                </a:cxn>
                <a:cxn ang="0">
                  <a:pos x="T6" y="T7"/>
                </a:cxn>
                <a:cxn ang="0">
                  <a:pos x="T8" y="T9"/>
                </a:cxn>
              </a:cxnLst>
              <a:rect l="0" t="0" r="r" b="b"/>
              <a:pathLst>
                <a:path w="132" h="116">
                  <a:moveTo>
                    <a:pt x="64" y="116"/>
                  </a:moveTo>
                  <a:cubicBezTo>
                    <a:pt x="102" y="116"/>
                    <a:pt x="132" y="89"/>
                    <a:pt x="132" y="57"/>
                  </a:cubicBezTo>
                  <a:cubicBezTo>
                    <a:pt x="132" y="26"/>
                    <a:pt x="102" y="0"/>
                    <a:pt x="65" y="0"/>
                  </a:cubicBezTo>
                  <a:cubicBezTo>
                    <a:pt x="29" y="0"/>
                    <a:pt x="0" y="26"/>
                    <a:pt x="0" y="57"/>
                  </a:cubicBezTo>
                  <a:cubicBezTo>
                    <a:pt x="0" y="89"/>
                    <a:pt x="29" y="116"/>
                    <a:pt x="64"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7" name="Freeform 66"/>
            <p:cNvSpPr>
              <a:spLocks/>
            </p:cNvSpPr>
            <p:nvPr userDrawn="1"/>
          </p:nvSpPr>
          <p:spPr bwMode="auto">
            <a:xfrm>
              <a:off x="8123754" y="-758964"/>
              <a:ext cx="63870" cy="72275"/>
            </a:xfrm>
            <a:custGeom>
              <a:avLst/>
              <a:gdLst>
                <a:gd name="T0" fmla="*/ 345 w 345"/>
                <a:gd name="T1" fmla="*/ 89 h 398"/>
                <a:gd name="T2" fmla="*/ 345 w 345"/>
                <a:gd name="T3" fmla="*/ 6 h 398"/>
                <a:gd name="T4" fmla="*/ 339 w 345"/>
                <a:gd name="T5" fmla="*/ 5 h 398"/>
                <a:gd name="T6" fmla="*/ 288 w 345"/>
                <a:gd name="T7" fmla="*/ 1 h 398"/>
                <a:gd name="T8" fmla="*/ 179 w 345"/>
                <a:gd name="T9" fmla="*/ 80 h 398"/>
                <a:gd name="T10" fmla="*/ 179 w 345"/>
                <a:gd name="T11" fmla="*/ 0 h 398"/>
                <a:gd name="T12" fmla="*/ 170 w 345"/>
                <a:gd name="T13" fmla="*/ 1 h 398"/>
                <a:gd name="T14" fmla="*/ 0 w 345"/>
                <a:gd name="T15" fmla="*/ 28 h 398"/>
                <a:gd name="T16" fmla="*/ 0 w 345"/>
                <a:gd name="T17" fmla="*/ 58 h 398"/>
                <a:gd name="T18" fmla="*/ 7 w 345"/>
                <a:gd name="T19" fmla="*/ 58 h 398"/>
                <a:gd name="T20" fmla="*/ 72 w 345"/>
                <a:gd name="T21" fmla="*/ 122 h 398"/>
                <a:gd name="T22" fmla="*/ 72 w 345"/>
                <a:gd name="T23" fmla="*/ 398 h 398"/>
                <a:gd name="T24" fmla="*/ 179 w 345"/>
                <a:gd name="T25" fmla="*/ 398 h 398"/>
                <a:gd name="T26" fmla="*/ 179 w 345"/>
                <a:gd name="T27" fmla="*/ 199 h 398"/>
                <a:gd name="T28" fmla="*/ 291 w 345"/>
                <a:gd name="T29" fmla="*/ 87 h 398"/>
                <a:gd name="T30" fmla="*/ 328 w 345"/>
                <a:gd name="T31" fmla="*/ 94 h 398"/>
                <a:gd name="T32" fmla="*/ 345 w 345"/>
                <a:gd name="T33" fmla="*/ 99 h 398"/>
                <a:gd name="T34" fmla="*/ 345 w 345"/>
                <a:gd name="T35" fmla="*/ 8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345" y="89"/>
                  </a:moveTo>
                  <a:cubicBezTo>
                    <a:pt x="345" y="6"/>
                    <a:pt x="345" y="6"/>
                    <a:pt x="345" y="6"/>
                  </a:cubicBezTo>
                  <a:cubicBezTo>
                    <a:pt x="339" y="5"/>
                    <a:pt x="339" y="5"/>
                    <a:pt x="339" y="5"/>
                  </a:cubicBezTo>
                  <a:cubicBezTo>
                    <a:pt x="321" y="2"/>
                    <a:pt x="304" y="1"/>
                    <a:pt x="288" y="1"/>
                  </a:cubicBezTo>
                  <a:cubicBezTo>
                    <a:pt x="228" y="1"/>
                    <a:pt x="196" y="45"/>
                    <a:pt x="179" y="80"/>
                  </a:cubicBezTo>
                  <a:cubicBezTo>
                    <a:pt x="179" y="48"/>
                    <a:pt x="179" y="0"/>
                    <a:pt x="179" y="0"/>
                  </a:cubicBezTo>
                  <a:cubicBezTo>
                    <a:pt x="170" y="1"/>
                    <a:pt x="170" y="1"/>
                    <a:pt x="170" y="1"/>
                  </a:cubicBezTo>
                  <a:cubicBezTo>
                    <a:pt x="0" y="28"/>
                    <a:pt x="0" y="28"/>
                    <a:pt x="0" y="28"/>
                  </a:cubicBezTo>
                  <a:cubicBezTo>
                    <a:pt x="0" y="58"/>
                    <a:pt x="0" y="58"/>
                    <a:pt x="0" y="58"/>
                  </a:cubicBezTo>
                  <a:cubicBezTo>
                    <a:pt x="7" y="58"/>
                    <a:pt x="7" y="58"/>
                    <a:pt x="7" y="58"/>
                  </a:cubicBezTo>
                  <a:cubicBezTo>
                    <a:pt x="61" y="60"/>
                    <a:pt x="72" y="70"/>
                    <a:pt x="72" y="122"/>
                  </a:cubicBezTo>
                  <a:cubicBezTo>
                    <a:pt x="72" y="398"/>
                    <a:pt x="72" y="398"/>
                    <a:pt x="72" y="398"/>
                  </a:cubicBezTo>
                  <a:cubicBezTo>
                    <a:pt x="179" y="398"/>
                    <a:pt x="179" y="398"/>
                    <a:pt x="179" y="398"/>
                  </a:cubicBezTo>
                  <a:cubicBezTo>
                    <a:pt x="179" y="199"/>
                    <a:pt x="179" y="199"/>
                    <a:pt x="179" y="199"/>
                  </a:cubicBezTo>
                  <a:cubicBezTo>
                    <a:pt x="179" y="165"/>
                    <a:pt x="190" y="87"/>
                    <a:pt x="291" y="87"/>
                  </a:cubicBezTo>
                  <a:cubicBezTo>
                    <a:pt x="302" y="87"/>
                    <a:pt x="315" y="91"/>
                    <a:pt x="328" y="94"/>
                  </a:cubicBezTo>
                  <a:cubicBezTo>
                    <a:pt x="345" y="99"/>
                    <a:pt x="345" y="99"/>
                    <a:pt x="345" y="99"/>
                  </a:cubicBezTo>
                  <a:cubicBezTo>
                    <a:pt x="345" y="89"/>
                    <a:pt x="345" y="89"/>
                    <a:pt x="345"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8" name="Freeform 67"/>
            <p:cNvSpPr>
              <a:spLocks noEditPoints="1"/>
            </p:cNvSpPr>
            <p:nvPr userDrawn="1"/>
          </p:nvSpPr>
          <p:spPr bwMode="auto">
            <a:xfrm>
              <a:off x="8196028" y="-758964"/>
              <a:ext cx="68913" cy="73955"/>
            </a:xfrm>
            <a:custGeom>
              <a:avLst/>
              <a:gdLst>
                <a:gd name="T0" fmla="*/ 377 w 377"/>
                <a:gd name="T1" fmla="*/ 161 h 407"/>
                <a:gd name="T2" fmla="*/ 200 w 377"/>
                <a:gd name="T3" fmla="*/ 0 h 407"/>
                <a:gd name="T4" fmla="*/ 0 w 377"/>
                <a:gd name="T5" fmla="*/ 190 h 407"/>
                <a:gd name="T6" fmla="*/ 232 w 377"/>
                <a:gd name="T7" fmla="*/ 407 h 407"/>
                <a:gd name="T8" fmla="*/ 363 w 377"/>
                <a:gd name="T9" fmla="*/ 385 h 407"/>
                <a:gd name="T10" fmla="*/ 369 w 377"/>
                <a:gd name="T11" fmla="*/ 383 h 407"/>
                <a:gd name="T12" fmla="*/ 369 w 377"/>
                <a:gd name="T13" fmla="*/ 331 h 407"/>
                <a:gd name="T14" fmla="*/ 359 w 377"/>
                <a:gd name="T15" fmla="*/ 335 h 407"/>
                <a:gd name="T16" fmla="*/ 275 w 377"/>
                <a:gd name="T17" fmla="*/ 348 h 407"/>
                <a:gd name="T18" fmla="*/ 116 w 377"/>
                <a:gd name="T19" fmla="*/ 169 h 407"/>
                <a:gd name="T20" fmla="*/ 377 w 377"/>
                <a:gd name="T21" fmla="*/ 169 h 407"/>
                <a:gd name="T22" fmla="*/ 377 w 377"/>
                <a:gd name="T23" fmla="*/ 161 h 407"/>
                <a:gd name="T24" fmla="*/ 197 w 377"/>
                <a:gd name="T25" fmla="*/ 42 h 407"/>
                <a:gd name="T26" fmla="*/ 270 w 377"/>
                <a:gd name="T27" fmla="*/ 122 h 407"/>
                <a:gd name="T28" fmla="*/ 117 w 377"/>
                <a:gd name="T29" fmla="*/ 122 h 407"/>
                <a:gd name="T30" fmla="*/ 197 w 377"/>
                <a:gd name="T31" fmla="*/ 42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7" h="407">
                  <a:moveTo>
                    <a:pt x="377" y="161"/>
                  </a:moveTo>
                  <a:cubicBezTo>
                    <a:pt x="377" y="54"/>
                    <a:pt x="318" y="0"/>
                    <a:pt x="200" y="0"/>
                  </a:cubicBezTo>
                  <a:cubicBezTo>
                    <a:pt x="67" y="0"/>
                    <a:pt x="0" y="64"/>
                    <a:pt x="0" y="190"/>
                  </a:cubicBezTo>
                  <a:cubicBezTo>
                    <a:pt x="0" y="326"/>
                    <a:pt x="87" y="407"/>
                    <a:pt x="232" y="407"/>
                  </a:cubicBezTo>
                  <a:cubicBezTo>
                    <a:pt x="296" y="407"/>
                    <a:pt x="344" y="391"/>
                    <a:pt x="363" y="385"/>
                  </a:cubicBezTo>
                  <a:cubicBezTo>
                    <a:pt x="369" y="383"/>
                    <a:pt x="369" y="383"/>
                    <a:pt x="369" y="383"/>
                  </a:cubicBezTo>
                  <a:cubicBezTo>
                    <a:pt x="369" y="331"/>
                    <a:pt x="369" y="331"/>
                    <a:pt x="369" y="331"/>
                  </a:cubicBezTo>
                  <a:cubicBezTo>
                    <a:pt x="359" y="335"/>
                    <a:pt x="359" y="335"/>
                    <a:pt x="359" y="335"/>
                  </a:cubicBezTo>
                  <a:cubicBezTo>
                    <a:pt x="341" y="341"/>
                    <a:pt x="310" y="348"/>
                    <a:pt x="275" y="348"/>
                  </a:cubicBezTo>
                  <a:cubicBezTo>
                    <a:pt x="162" y="348"/>
                    <a:pt x="119" y="253"/>
                    <a:pt x="116" y="169"/>
                  </a:cubicBezTo>
                  <a:cubicBezTo>
                    <a:pt x="131" y="169"/>
                    <a:pt x="377" y="169"/>
                    <a:pt x="377" y="169"/>
                  </a:cubicBezTo>
                  <a:cubicBezTo>
                    <a:pt x="377" y="161"/>
                    <a:pt x="377" y="161"/>
                    <a:pt x="377" y="161"/>
                  </a:cubicBezTo>
                  <a:moveTo>
                    <a:pt x="197" y="42"/>
                  </a:moveTo>
                  <a:cubicBezTo>
                    <a:pt x="254" y="42"/>
                    <a:pt x="269" y="84"/>
                    <a:pt x="270" y="122"/>
                  </a:cubicBezTo>
                  <a:cubicBezTo>
                    <a:pt x="257" y="122"/>
                    <a:pt x="131" y="122"/>
                    <a:pt x="117" y="122"/>
                  </a:cubicBezTo>
                  <a:cubicBezTo>
                    <a:pt x="120" y="94"/>
                    <a:pt x="137" y="42"/>
                    <a:pt x="197"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29" name="Freeform 68"/>
            <p:cNvSpPr>
              <a:spLocks/>
            </p:cNvSpPr>
            <p:nvPr userDrawn="1"/>
          </p:nvSpPr>
          <p:spPr bwMode="auto">
            <a:xfrm>
              <a:off x="8384278" y="-792580"/>
              <a:ext cx="80678" cy="105891"/>
            </a:xfrm>
            <a:custGeom>
              <a:avLst/>
              <a:gdLst>
                <a:gd name="T0" fmla="*/ 325 w 445"/>
                <a:gd name="T1" fmla="*/ 181 h 578"/>
                <a:gd name="T2" fmla="*/ 178 w 445"/>
                <a:gd name="T3" fmla="*/ 266 h 578"/>
                <a:gd name="T4" fmla="*/ 178 w 445"/>
                <a:gd name="T5" fmla="*/ 0 h 578"/>
                <a:gd name="T6" fmla="*/ 170 w 445"/>
                <a:gd name="T7" fmla="*/ 1 h 578"/>
                <a:gd name="T8" fmla="*/ 0 w 445"/>
                <a:gd name="T9" fmla="*/ 22 h 578"/>
                <a:gd name="T10" fmla="*/ 0 w 445"/>
                <a:gd name="T11" fmla="*/ 52 h 578"/>
                <a:gd name="T12" fmla="*/ 8 w 445"/>
                <a:gd name="T13" fmla="*/ 52 h 578"/>
                <a:gd name="T14" fmla="*/ 72 w 445"/>
                <a:gd name="T15" fmla="*/ 118 h 578"/>
                <a:gd name="T16" fmla="*/ 72 w 445"/>
                <a:gd name="T17" fmla="*/ 578 h 578"/>
                <a:gd name="T18" fmla="*/ 178 w 445"/>
                <a:gd name="T19" fmla="*/ 578 h 578"/>
                <a:gd name="T20" fmla="*/ 178 w 445"/>
                <a:gd name="T21" fmla="*/ 380 h 578"/>
                <a:gd name="T22" fmla="*/ 279 w 445"/>
                <a:gd name="T23" fmla="*/ 251 h 578"/>
                <a:gd name="T24" fmla="*/ 339 w 445"/>
                <a:gd name="T25" fmla="*/ 335 h 578"/>
                <a:gd name="T26" fmla="*/ 339 w 445"/>
                <a:gd name="T27" fmla="*/ 578 h 578"/>
                <a:gd name="T28" fmla="*/ 445 w 445"/>
                <a:gd name="T29" fmla="*/ 578 h 578"/>
                <a:gd name="T30" fmla="*/ 445 w 445"/>
                <a:gd name="T31" fmla="*/ 323 h 578"/>
                <a:gd name="T32" fmla="*/ 325 w 445"/>
                <a:gd name="T33" fmla="*/ 18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 h="578">
                  <a:moveTo>
                    <a:pt x="325" y="181"/>
                  </a:moveTo>
                  <a:cubicBezTo>
                    <a:pt x="246" y="181"/>
                    <a:pt x="201" y="230"/>
                    <a:pt x="178" y="266"/>
                  </a:cubicBezTo>
                  <a:cubicBezTo>
                    <a:pt x="178" y="223"/>
                    <a:pt x="178" y="0"/>
                    <a:pt x="178" y="0"/>
                  </a:cubicBezTo>
                  <a:cubicBezTo>
                    <a:pt x="170" y="1"/>
                    <a:pt x="170" y="1"/>
                    <a:pt x="170" y="1"/>
                  </a:cubicBezTo>
                  <a:cubicBezTo>
                    <a:pt x="0" y="22"/>
                    <a:pt x="0" y="22"/>
                    <a:pt x="0" y="22"/>
                  </a:cubicBezTo>
                  <a:cubicBezTo>
                    <a:pt x="0" y="52"/>
                    <a:pt x="0" y="52"/>
                    <a:pt x="0" y="52"/>
                  </a:cubicBezTo>
                  <a:cubicBezTo>
                    <a:pt x="8" y="52"/>
                    <a:pt x="8" y="52"/>
                    <a:pt x="8" y="52"/>
                  </a:cubicBezTo>
                  <a:cubicBezTo>
                    <a:pt x="60" y="54"/>
                    <a:pt x="72" y="66"/>
                    <a:pt x="72" y="118"/>
                  </a:cubicBezTo>
                  <a:cubicBezTo>
                    <a:pt x="72" y="578"/>
                    <a:pt x="72" y="578"/>
                    <a:pt x="72" y="578"/>
                  </a:cubicBezTo>
                  <a:cubicBezTo>
                    <a:pt x="178" y="578"/>
                    <a:pt x="178" y="578"/>
                    <a:pt x="178" y="578"/>
                  </a:cubicBezTo>
                  <a:cubicBezTo>
                    <a:pt x="178" y="380"/>
                    <a:pt x="178" y="380"/>
                    <a:pt x="178" y="380"/>
                  </a:cubicBezTo>
                  <a:cubicBezTo>
                    <a:pt x="178" y="307"/>
                    <a:pt x="233" y="251"/>
                    <a:pt x="279" y="251"/>
                  </a:cubicBezTo>
                  <a:cubicBezTo>
                    <a:pt x="339" y="251"/>
                    <a:pt x="339" y="296"/>
                    <a:pt x="339" y="335"/>
                  </a:cubicBezTo>
                  <a:cubicBezTo>
                    <a:pt x="339" y="578"/>
                    <a:pt x="339" y="578"/>
                    <a:pt x="339" y="578"/>
                  </a:cubicBezTo>
                  <a:cubicBezTo>
                    <a:pt x="445" y="578"/>
                    <a:pt x="445" y="578"/>
                    <a:pt x="445" y="578"/>
                  </a:cubicBezTo>
                  <a:cubicBezTo>
                    <a:pt x="445" y="323"/>
                    <a:pt x="445" y="323"/>
                    <a:pt x="445" y="323"/>
                  </a:cubicBezTo>
                  <a:cubicBezTo>
                    <a:pt x="445" y="280"/>
                    <a:pt x="445" y="181"/>
                    <a:pt x="325" y="1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30" name="Freeform 69"/>
            <p:cNvSpPr>
              <a:spLocks noEditPoints="1"/>
            </p:cNvSpPr>
            <p:nvPr userDrawn="1"/>
          </p:nvSpPr>
          <p:spPr bwMode="auto">
            <a:xfrm>
              <a:off x="8485126" y="-758964"/>
              <a:ext cx="68913" cy="73955"/>
            </a:xfrm>
            <a:custGeom>
              <a:avLst/>
              <a:gdLst>
                <a:gd name="T0" fmla="*/ 377 w 377"/>
                <a:gd name="T1" fmla="*/ 161 h 407"/>
                <a:gd name="T2" fmla="*/ 200 w 377"/>
                <a:gd name="T3" fmla="*/ 0 h 407"/>
                <a:gd name="T4" fmla="*/ 0 w 377"/>
                <a:gd name="T5" fmla="*/ 190 h 407"/>
                <a:gd name="T6" fmla="*/ 233 w 377"/>
                <a:gd name="T7" fmla="*/ 407 h 407"/>
                <a:gd name="T8" fmla="*/ 363 w 377"/>
                <a:gd name="T9" fmla="*/ 385 h 407"/>
                <a:gd name="T10" fmla="*/ 369 w 377"/>
                <a:gd name="T11" fmla="*/ 383 h 407"/>
                <a:gd name="T12" fmla="*/ 369 w 377"/>
                <a:gd name="T13" fmla="*/ 331 h 407"/>
                <a:gd name="T14" fmla="*/ 359 w 377"/>
                <a:gd name="T15" fmla="*/ 335 h 407"/>
                <a:gd name="T16" fmla="*/ 275 w 377"/>
                <a:gd name="T17" fmla="*/ 348 h 407"/>
                <a:gd name="T18" fmla="*/ 117 w 377"/>
                <a:gd name="T19" fmla="*/ 169 h 407"/>
                <a:gd name="T20" fmla="*/ 377 w 377"/>
                <a:gd name="T21" fmla="*/ 169 h 407"/>
                <a:gd name="T22" fmla="*/ 377 w 377"/>
                <a:gd name="T23" fmla="*/ 161 h 407"/>
                <a:gd name="T24" fmla="*/ 197 w 377"/>
                <a:gd name="T25" fmla="*/ 42 h 407"/>
                <a:gd name="T26" fmla="*/ 270 w 377"/>
                <a:gd name="T27" fmla="*/ 122 h 407"/>
                <a:gd name="T28" fmla="*/ 117 w 377"/>
                <a:gd name="T29" fmla="*/ 122 h 407"/>
                <a:gd name="T30" fmla="*/ 197 w 377"/>
                <a:gd name="T31" fmla="*/ 42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7" h="407">
                  <a:moveTo>
                    <a:pt x="377" y="161"/>
                  </a:moveTo>
                  <a:cubicBezTo>
                    <a:pt x="377" y="54"/>
                    <a:pt x="318" y="0"/>
                    <a:pt x="200" y="0"/>
                  </a:cubicBezTo>
                  <a:cubicBezTo>
                    <a:pt x="68" y="0"/>
                    <a:pt x="0" y="64"/>
                    <a:pt x="0" y="190"/>
                  </a:cubicBezTo>
                  <a:cubicBezTo>
                    <a:pt x="0" y="326"/>
                    <a:pt x="87" y="407"/>
                    <a:pt x="233" y="407"/>
                  </a:cubicBezTo>
                  <a:cubicBezTo>
                    <a:pt x="296" y="407"/>
                    <a:pt x="344" y="391"/>
                    <a:pt x="363" y="385"/>
                  </a:cubicBezTo>
                  <a:cubicBezTo>
                    <a:pt x="369" y="383"/>
                    <a:pt x="369" y="383"/>
                    <a:pt x="369" y="383"/>
                  </a:cubicBezTo>
                  <a:cubicBezTo>
                    <a:pt x="369" y="331"/>
                    <a:pt x="369" y="331"/>
                    <a:pt x="369" y="331"/>
                  </a:cubicBezTo>
                  <a:cubicBezTo>
                    <a:pt x="359" y="335"/>
                    <a:pt x="359" y="335"/>
                    <a:pt x="359" y="335"/>
                  </a:cubicBezTo>
                  <a:cubicBezTo>
                    <a:pt x="341" y="341"/>
                    <a:pt x="310" y="348"/>
                    <a:pt x="275" y="348"/>
                  </a:cubicBezTo>
                  <a:cubicBezTo>
                    <a:pt x="161" y="348"/>
                    <a:pt x="119" y="253"/>
                    <a:pt x="117" y="169"/>
                  </a:cubicBezTo>
                  <a:cubicBezTo>
                    <a:pt x="131" y="169"/>
                    <a:pt x="377" y="169"/>
                    <a:pt x="377" y="169"/>
                  </a:cubicBezTo>
                  <a:cubicBezTo>
                    <a:pt x="377" y="161"/>
                    <a:pt x="377" y="161"/>
                    <a:pt x="377" y="161"/>
                  </a:cubicBezTo>
                  <a:moveTo>
                    <a:pt x="197" y="42"/>
                  </a:moveTo>
                  <a:cubicBezTo>
                    <a:pt x="254" y="42"/>
                    <a:pt x="268" y="84"/>
                    <a:pt x="270" y="122"/>
                  </a:cubicBezTo>
                  <a:cubicBezTo>
                    <a:pt x="256" y="122"/>
                    <a:pt x="130" y="122"/>
                    <a:pt x="117" y="122"/>
                  </a:cubicBezTo>
                  <a:cubicBezTo>
                    <a:pt x="119" y="94"/>
                    <a:pt x="137" y="42"/>
                    <a:pt x="197"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31" name="Freeform 70"/>
            <p:cNvSpPr>
              <a:spLocks/>
            </p:cNvSpPr>
            <p:nvPr userDrawn="1"/>
          </p:nvSpPr>
          <p:spPr bwMode="auto">
            <a:xfrm>
              <a:off x="8320407" y="-780815"/>
              <a:ext cx="55467" cy="95806"/>
            </a:xfrm>
            <a:custGeom>
              <a:avLst/>
              <a:gdLst>
                <a:gd name="T0" fmla="*/ 71 w 298"/>
                <a:gd name="T1" fmla="*/ 0 h 519"/>
                <a:gd name="T2" fmla="*/ 71 w 298"/>
                <a:gd name="T3" fmla="*/ 121 h 519"/>
                <a:gd name="T4" fmla="*/ 0 w 298"/>
                <a:gd name="T5" fmla="*/ 121 h 519"/>
                <a:gd name="T6" fmla="*/ 0 w 298"/>
                <a:gd name="T7" fmla="*/ 168 h 519"/>
                <a:gd name="T8" fmla="*/ 71 w 298"/>
                <a:gd name="T9" fmla="*/ 168 h 519"/>
                <a:gd name="T10" fmla="*/ 71 w 298"/>
                <a:gd name="T11" fmla="*/ 407 h 519"/>
                <a:gd name="T12" fmla="*/ 218 w 298"/>
                <a:gd name="T13" fmla="*/ 519 h 519"/>
                <a:gd name="T14" fmla="*/ 281 w 298"/>
                <a:gd name="T15" fmla="*/ 512 h 519"/>
                <a:gd name="T16" fmla="*/ 287 w 298"/>
                <a:gd name="T17" fmla="*/ 511 h 519"/>
                <a:gd name="T18" fmla="*/ 287 w 298"/>
                <a:gd name="T19" fmla="*/ 463 h 519"/>
                <a:gd name="T20" fmla="*/ 278 w 298"/>
                <a:gd name="T21" fmla="*/ 465 h 519"/>
                <a:gd name="T22" fmla="*/ 246 w 298"/>
                <a:gd name="T23" fmla="*/ 468 h 519"/>
                <a:gd name="T24" fmla="*/ 178 w 298"/>
                <a:gd name="T25" fmla="*/ 394 h 519"/>
                <a:gd name="T26" fmla="*/ 178 w 298"/>
                <a:gd name="T27" fmla="*/ 168 h 519"/>
                <a:gd name="T28" fmla="*/ 298 w 298"/>
                <a:gd name="T29" fmla="*/ 168 h 519"/>
                <a:gd name="T30" fmla="*/ 298 w 298"/>
                <a:gd name="T31" fmla="*/ 121 h 519"/>
                <a:gd name="T32" fmla="*/ 178 w 298"/>
                <a:gd name="T33" fmla="*/ 121 h 519"/>
                <a:gd name="T34" fmla="*/ 178 w 298"/>
                <a:gd name="T35" fmla="*/ 0 h 519"/>
                <a:gd name="T36" fmla="*/ 71 w 298"/>
                <a:gd name="T3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19">
                  <a:moveTo>
                    <a:pt x="71" y="0"/>
                  </a:moveTo>
                  <a:cubicBezTo>
                    <a:pt x="71" y="0"/>
                    <a:pt x="71" y="109"/>
                    <a:pt x="71" y="121"/>
                  </a:cubicBezTo>
                  <a:cubicBezTo>
                    <a:pt x="59" y="121"/>
                    <a:pt x="0" y="121"/>
                    <a:pt x="0" y="121"/>
                  </a:cubicBezTo>
                  <a:cubicBezTo>
                    <a:pt x="0" y="168"/>
                    <a:pt x="0" y="168"/>
                    <a:pt x="0" y="168"/>
                  </a:cubicBezTo>
                  <a:cubicBezTo>
                    <a:pt x="0" y="168"/>
                    <a:pt x="59" y="168"/>
                    <a:pt x="71" y="168"/>
                  </a:cubicBezTo>
                  <a:cubicBezTo>
                    <a:pt x="71" y="183"/>
                    <a:pt x="71" y="407"/>
                    <a:pt x="71" y="407"/>
                  </a:cubicBezTo>
                  <a:cubicBezTo>
                    <a:pt x="71" y="510"/>
                    <a:pt x="138" y="519"/>
                    <a:pt x="218" y="519"/>
                  </a:cubicBezTo>
                  <a:cubicBezTo>
                    <a:pt x="238" y="519"/>
                    <a:pt x="259" y="516"/>
                    <a:pt x="281" y="512"/>
                  </a:cubicBezTo>
                  <a:cubicBezTo>
                    <a:pt x="287" y="511"/>
                    <a:pt x="287" y="511"/>
                    <a:pt x="287" y="511"/>
                  </a:cubicBezTo>
                  <a:cubicBezTo>
                    <a:pt x="287" y="463"/>
                    <a:pt x="287" y="463"/>
                    <a:pt x="287" y="463"/>
                  </a:cubicBezTo>
                  <a:cubicBezTo>
                    <a:pt x="278" y="465"/>
                    <a:pt x="278" y="465"/>
                    <a:pt x="278" y="465"/>
                  </a:cubicBezTo>
                  <a:cubicBezTo>
                    <a:pt x="269" y="467"/>
                    <a:pt x="258" y="468"/>
                    <a:pt x="246" y="468"/>
                  </a:cubicBezTo>
                  <a:cubicBezTo>
                    <a:pt x="182" y="468"/>
                    <a:pt x="178" y="449"/>
                    <a:pt x="178" y="394"/>
                  </a:cubicBezTo>
                  <a:cubicBezTo>
                    <a:pt x="178" y="394"/>
                    <a:pt x="178" y="182"/>
                    <a:pt x="178" y="168"/>
                  </a:cubicBezTo>
                  <a:cubicBezTo>
                    <a:pt x="192" y="168"/>
                    <a:pt x="298" y="168"/>
                    <a:pt x="298" y="168"/>
                  </a:cubicBezTo>
                  <a:cubicBezTo>
                    <a:pt x="298" y="121"/>
                    <a:pt x="298" y="121"/>
                    <a:pt x="298" y="121"/>
                  </a:cubicBezTo>
                  <a:cubicBezTo>
                    <a:pt x="298" y="121"/>
                    <a:pt x="192" y="121"/>
                    <a:pt x="178" y="121"/>
                  </a:cubicBezTo>
                  <a:cubicBezTo>
                    <a:pt x="178" y="107"/>
                    <a:pt x="178" y="0"/>
                    <a:pt x="178" y="0"/>
                  </a:cubicBez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32" name="Freeform 71"/>
            <p:cNvSpPr>
              <a:spLocks/>
            </p:cNvSpPr>
            <p:nvPr userDrawn="1"/>
          </p:nvSpPr>
          <p:spPr bwMode="auto">
            <a:xfrm>
              <a:off x="8602782" y="-789219"/>
              <a:ext cx="117656" cy="102529"/>
            </a:xfrm>
            <a:custGeom>
              <a:avLst/>
              <a:gdLst>
                <a:gd name="T0" fmla="*/ 632 w 640"/>
                <a:gd name="T1" fmla="*/ 0 h 556"/>
                <a:gd name="T2" fmla="*/ 525 w 640"/>
                <a:gd name="T3" fmla="*/ 0 h 556"/>
                <a:gd name="T4" fmla="*/ 525 w 640"/>
                <a:gd name="T5" fmla="*/ 423 h 556"/>
                <a:gd name="T6" fmla="*/ 246 w 640"/>
                <a:gd name="T7" fmla="*/ 0 h 556"/>
                <a:gd name="T8" fmla="*/ 0 w 640"/>
                <a:gd name="T9" fmla="*/ 0 h 556"/>
                <a:gd name="T10" fmla="*/ 0 w 640"/>
                <a:gd name="T11" fmla="*/ 32 h 556"/>
                <a:gd name="T12" fmla="*/ 21 w 640"/>
                <a:gd name="T13" fmla="*/ 36 h 556"/>
                <a:gd name="T14" fmla="*/ 91 w 640"/>
                <a:gd name="T15" fmla="*/ 111 h 556"/>
                <a:gd name="T16" fmla="*/ 91 w 640"/>
                <a:gd name="T17" fmla="*/ 556 h 556"/>
                <a:gd name="T18" fmla="*/ 206 w 640"/>
                <a:gd name="T19" fmla="*/ 556 h 556"/>
                <a:gd name="T20" fmla="*/ 206 w 640"/>
                <a:gd name="T21" fmla="*/ 114 h 556"/>
                <a:gd name="T22" fmla="*/ 498 w 640"/>
                <a:gd name="T23" fmla="*/ 556 h 556"/>
                <a:gd name="T24" fmla="*/ 640 w 640"/>
                <a:gd name="T25" fmla="*/ 556 h 556"/>
                <a:gd name="T26" fmla="*/ 640 w 640"/>
                <a:gd name="T27" fmla="*/ 0 h 556"/>
                <a:gd name="T28" fmla="*/ 632 w 640"/>
                <a:gd name="T29"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0" h="556">
                  <a:moveTo>
                    <a:pt x="632" y="0"/>
                  </a:moveTo>
                  <a:cubicBezTo>
                    <a:pt x="525" y="0"/>
                    <a:pt x="525" y="0"/>
                    <a:pt x="525" y="0"/>
                  </a:cubicBezTo>
                  <a:cubicBezTo>
                    <a:pt x="525" y="0"/>
                    <a:pt x="525" y="382"/>
                    <a:pt x="525" y="423"/>
                  </a:cubicBezTo>
                  <a:cubicBezTo>
                    <a:pt x="503" y="389"/>
                    <a:pt x="246" y="0"/>
                    <a:pt x="246" y="0"/>
                  </a:cubicBezTo>
                  <a:cubicBezTo>
                    <a:pt x="0" y="0"/>
                    <a:pt x="0" y="0"/>
                    <a:pt x="0" y="0"/>
                  </a:cubicBezTo>
                  <a:cubicBezTo>
                    <a:pt x="0" y="32"/>
                    <a:pt x="0" y="32"/>
                    <a:pt x="0" y="32"/>
                  </a:cubicBezTo>
                  <a:cubicBezTo>
                    <a:pt x="21" y="36"/>
                    <a:pt x="21" y="36"/>
                    <a:pt x="21" y="36"/>
                  </a:cubicBezTo>
                  <a:cubicBezTo>
                    <a:pt x="86" y="47"/>
                    <a:pt x="91" y="47"/>
                    <a:pt x="91" y="111"/>
                  </a:cubicBezTo>
                  <a:cubicBezTo>
                    <a:pt x="91" y="556"/>
                    <a:pt x="91" y="556"/>
                    <a:pt x="91" y="556"/>
                  </a:cubicBezTo>
                  <a:cubicBezTo>
                    <a:pt x="206" y="556"/>
                    <a:pt x="206" y="556"/>
                    <a:pt x="206" y="556"/>
                  </a:cubicBezTo>
                  <a:cubicBezTo>
                    <a:pt x="206" y="556"/>
                    <a:pt x="206" y="155"/>
                    <a:pt x="206" y="114"/>
                  </a:cubicBezTo>
                  <a:cubicBezTo>
                    <a:pt x="228" y="148"/>
                    <a:pt x="498" y="556"/>
                    <a:pt x="498" y="556"/>
                  </a:cubicBezTo>
                  <a:cubicBezTo>
                    <a:pt x="640" y="556"/>
                    <a:pt x="640" y="556"/>
                    <a:pt x="640" y="556"/>
                  </a:cubicBezTo>
                  <a:cubicBezTo>
                    <a:pt x="640" y="0"/>
                    <a:pt x="640" y="0"/>
                    <a:pt x="640" y="0"/>
                  </a:cubicBezTo>
                  <a:cubicBezTo>
                    <a:pt x="632" y="0"/>
                    <a:pt x="632" y="0"/>
                    <a:pt x="6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33" name="Freeform 72"/>
            <p:cNvSpPr>
              <a:spLocks noEditPoints="1"/>
            </p:cNvSpPr>
            <p:nvPr userDrawn="1"/>
          </p:nvSpPr>
          <p:spPr bwMode="auto">
            <a:xfrm>
              <a:off x="8738927" y="-758964"/>
              <a:ext cx="70594" cy="73955"/>
            </a:xfrm>
            <a:custGeom>
              <a:avLst/>
              <a:gdLst>
                <a:gd name="T0" fmla="*/ 378 w 378"/>
                <a:gd name="T1" fmla="*/ 161 h 407"/>
                <a:gd name="T2" fmla="*/ 200 w 378"/>
                <a:gd name="T3" fmla="*/ 0 h 407"/>
                <a:gd name="T4" fmla="*/ 0 w 378"/>
                <a:gd name="T5" fmla="*/ 190 h 407"/>
                <a:gd name="T6" fmla="*/ 232 w 378"/>
                <a:gd name="T7" fmla="*/ 407 h 407"/>
                <a:gd name="T8" fmla="*/ 363 w 378"/>
                <a:gd name="T9" fmla="*/ 385 h 407"/>
                <a:gd name="T10" fmla="*/ 369 w 378"/>
                <a:gd name="T11" fmla="*/ 383 h 407"/>
                <a:gd name="T12" fmla="*/ 369 w 378"/>
                <a:gd name="T13" fmla="*/ 331 h 407"/>
                <a:gd name="T14" fmla="*/ 359 w 378"/>
                <a:gd name="T15" fmla="*/ 335 h 407"/>
                <a:gd name="T16" fmla="*/ 276 w 378"/>
                <a:gd name="T17" fmla="*/ 348 h 407"/>
                <a:gd name="T18" fmla="*/ 117 w 378"/>
                <a:gd name="T19" fmla="*/ 169 h 407"/>
                <a:gd name="T20" fmla="*/ 378 w 378"/>
                <a:gd name="T21" fmla="*/ 169 h 407"/>
                <a:gd name="T22" fmla="*/ 378 w 378"/>
                <a:gd name="T23" fmla="*/ 161 h 407"/>
                <a:gd name="T24" fmla="*/ 196 w 378"/>
                <a:gd name="T25" fmla="*/ 42 h 407"/>
                <a:gd name="T26" fmla="*/ 270 w 378"/>
                <a:gd name="T27" fmla="*/ 122 h 407"/>
                <a:gd name="T28" fmla="*/ 117 w 378"/>
                <a:gd name="T29" fmla="*/ 122 h 407"/>
                <a:gd name="T30" fmla="*/ 196 w 378"/>
                <a:gd name="T31" fmla="*/ 42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8" h="407">
                  <a:moveTo>
                    <a:pt x="378" y="161"/>
                  </a:moveTo>
                  <a:cubicBezTo>
                    <a:pt x="378" y="54"/>
                    <a:pt x="318" y="0"/>
                    <a:pt x="200" y="0"/>
                  </a:cubicBezTo>
                  <a:cubicBezTo>
                    <a:pt x="68" y="0"/>
                    <a:pt x="0" y="64"/>
                    <a:pt x="0" y="190"/>
                  </a:cubicBezTo>
                  <a:cubicBezTo>
                    <a:pt x="0" y="326"/>
                    <a:pt x="87" y="407"/>
                    <a:pt x="232" y="407"/>
                  </a:cubicBezTo>
                  <a:cubicBezTo>
                    <a:pt x="296" y="407"/>
                    <a:pt x="344" y="391"/>
                    <a:pt x="363" y="385"/>
                  </a:cubicBezTo>
                  <a:cubicBezTo>
                    <a:pt x="369" y="383"/>
                    <a:pt x="369" y="383"/>
                    <a:pt x="369" y="383"/>
                  </a:cubicBezTo>
                  <a:cubicBezTo>
                    <a:pt x="369" y="331"/>
                    <a:pt x="369" y="331"/>
                    <a:pt x="369" y="331"/>
                  </a:cubicBezTo>
                  <a:cubicBezTo>
                    <a:pt x="359" y="335"/>
                    <a:pt x="359" y="335"/>
                    <a:pt x="359" y="335"/>
                  </a:cubicBezTo>
                  <a:cubicBezTo>
                    <a:pt x="341" y="341"/>
                    <a:pt x="310" y="348"/>
                    <a:pt x="276" y="348"/>
                  </a:cubicBezTo>
                  <a:cubicBezTo>
                    <a:pt x="161" y="348"/>
                    <a:pt x="119" y="253"/>
                    <a:pt x="117" y="169"/>
                  </a:cubicBezTo>
                  <a:cubicBezTo>
                    <a:pt x="131" y="169"/>
                    <a:pt x="378" y="169"/>
                    <a:pt x="378" y="169"/>
                  </a:cubicBezTo>
                  <a:cubicBezTo>
                    <a:pt x="378" y="161"/>
                    <a:pt x="378" y="161"/>
                    <a:pt x="378" y="161"/>
                  </a:cubicBezTo>
                  <a:moveTo>
                    <a:pt x="196" y="42"/>
                  </a:moveTo>
                  <a:cubicBezTo>
                    <a:pt x="254" y="42"/>
                    <a:pt x="269" y="84"/>
                    <a:pt x="270" y="122"/>
                  </a:cubicBezTo>
                  <a:cubicBezTo>
                    <a:pt x="257" y="122"/>
                    <a:pt x="131" y="122"/>
                    <a:pt x="117" y="122"/>
                  </a:cubicBezTo>
                  <a:cubicBezTo>
                    <a:pt x="120" y="94"/>
                    <a:pt x="137" y="42"/>
                    <a:pt x="19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34" name="Freeform 73"/>
            <p:cNvSpPr>
              <a:spLocks/>
            </p:cNvSpPr>
            <p:nvPr userDrawn="1"/>
          </p:nvSpPr>
          <p:spPr bwMode="auto">
            <a:xfrm>
              <a:off x="8903646" y="-780815"/>
              <a:ext cx="55467" cy="95806"/>
            </a:xfrm>
            <a:custGeom>
              <a:avLst/>
              <a:gdLst>
                <a:gd name="T0" fmla="*/ 71 w 298"/>
                <a:gd name="T1" fmla="*/ 0 h 519"/>
                <a:gd name="T2" fmla="*/ 71 w 298"/>
                <a:gd name="T3" fmla="*/ 121 h 519"/>
                <a:gd name="T4" fmla="*/ 0 w 298"/>
                <a:gd name="T5" fmla="*/ 121 h 519"/>
                <a:gd name="T6" fmla="*/ 0 w 298"/>
                <a:gd name="T7" fmla="*/ 168 h 519"/>
                <a:gd name="T8" fmla="*/ 71 w 298"/>
                <a:gd name="T9" fmla="*/ 168 h 519"/>
                <a:gd name="T10" fmla="*/ 71 w 298"/>
                <a:gd name="T11" fmla="*/ 407 h 519"/>
                <a:gd name="T12" fmla="*/ 218 w 298"/>
                <a:gd name="T13" fmla="*/ 519 h 519"/>
                <a:gd name="T14" fmla="*/ 281 w 298"/>
                <a:gd name="T15" fmla="*/ 512 h 519"/>
                <a:gd name="T16" fmla="*/ 287 w 298"/>
                <a:gd name="T17" fmla="*/ 511 h 519"/>
                <a:gd name="T18" fmla="*/ 287 w 298"/>
                <a:gd name="T19" fmla="*/ 463 h 519"/>
                <a:gd name="T20" fmla="*/ 278 w 298"/>
                <a:gd name="T21" fmla="*/ 465 h 519"/>
                <a:gd name="T22" fmla="*/ 246 w 298"/>
                <a:gd name="T23" fmla="*/ 468 h 519"/>
                <a:gd name="T24" fmla="*/ 178 w 298"/>
                <a:gd name="T25" fmla="*/ 394 h 519"/>
                <a:gd name="T26" fmla="*/ 178 w 298"/>
                <a:gd name="T27" fmla="*/ 168 h 519"/>
                <a:gd name="T28" fmla="*/ 298 w 298"/>
                <a:gd name="T29" fmla="*/ 168 h 519"/>
                <a:gd name="T30" fmla="*/ 298 w 298"/>
                <a:gd name="T31" fmla="*/ 121 h 519"/>
                <a:gd name="T32" fmla="*/ 178 w 298"/>
                <a:gd name="T33" fmla="*/ 121 h 519"/>
                <a:gd name="T34" fmla="*/ 178 w 298"/>
                <a:gd name="T35" fmla="*/ 0 h 519"/>
                <a:gd name="T36" fmla="*/ 71 w 298"/>
                <a:gd name="T3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 h="519">
                  <a:moveTo>
                    <a:pt x="71" y="0"/>
                  </a:moveTo>
                  <a:cubicBezTo>
                    <a:pt x="71" y="0"/>
                    <a:pt x="71" y="109"/>
                    <a:pt x="71" y="121"/>
                  </a:cubicBezTo>
                  <a:cubicBezTo>
                    <a:pt x="59" y="121"/>
                    <a:pt x="0" y="121"/>
                    <a:pt x="0" y="121"/>
                  </a:cubicBezTo>
                  <a:cubicBezTo>
                    <a:pt x="0" y="168"/>
                    <a:pt x="0" y="168"/>
                    <a:pt x="0" y="168"/>
                  </a:cubicBezTo>
                  <a:cubicBezTo>
                    <a:pt x="0" y="168"/>
                    <a:pt x="59" y="168"/>
                    <a:pt x="71" y="168"/>
                  </a:cubicBezTo>
                  <a:cubicBezTo>
                    <a:pt x="71" y="183"/>
                    <a:pt x="71" y="407"/>
                    <a:pt x="71" y="407"/>
                  </a:cubicBezTo>
                  <a:cubicBezTo>
                    <a:pt x="71" y="510"/>
                    <a:pt x="138" y="519"/>
                    <a:pt x="218" y="519"/>
                  </a:cubicBezTo>
                  <a:cubicBezTo>
                    <a:pt x="238" y="519"/>
                    <a:pt x="258" y="516"/>
                    <a:pt x="281" y="512"/>
                  </a:cubicBezTo>
                  <a:cubicBezTo>
                    <a:pt x="287" y="511"/>
                    <a:pt x="287" y="511"/>
                    <a:pt x="287" y="511"/>
                  </a:cubicBezTo>
                  <a:cubicBezTo>
                    <a:pt x="287" y="463"/>
                    <a:pt x="287" y="463"/>
                    <a:pt x="287" y="463"/>
                  </a:cubicBezTo>
                  <a:cubicBezTo>
                    <a:pt x="278" y="465"/>
                    <a:pt x="278" y="465"/>
                    <a:pt x="278" y="465"/>
                  </a:cubicBezTo>
                  <a:cubicBezTo>
                    <a:pt x="269" y="467"/>
                    <a:pt x="258" y="468"/>
                    <a:pt x="246" y="468"/>
                  </a:cubicBezTo>
                  <a:cubicBezTo>
                    <a:pt x="181" y="468"/>
                    <a:pt x="178" y="449"/>
                    <a:pt x="178" y="394"/>
                  </a:cubicBezTo>
                  <a:cubicBezTo>
                    <a:pt x="178" y="394"/>
                    <a:pt x="178" y="182"/>
                    <a:pt x="178" y="168"/>
                  </a:cubicBezTo>
                  <a:cubicBezTo>
                    <a:pt x="191" y="168"/>
                    <a:pt x="298" y="168"/>
                    <a:pt x="298" y="168"/>
                  </a:cubicBezTo>
                  <a:cubicBezTo>
                    <a:pt x="298" y="121"/>
                    <a:pt x="298" y="121"/>
                    <a:pt x="298" y="121"/>
                  </a:cubicBezTo>
                  <a:cubicBezTo>
                    <a:pt x="298" y="121"/>
                    <a:pt x="191" y="121"/>
                    <a:pt x="178" y="121"/>
                  </a:cubicBezTo>
                  <a:cubicBezTo>
                    <a:pt x="178" y="107"/>
                    <a:pt x="178" y="0"/>
                    <a:pt x="178" y="0"/>
                  </a:cubicBezTo>
                  <a:cubicBezTo>
                    <a:pt x="71" y="0"/>
                    <a:pt x="71"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sp>
          <p:nvSpPr>
            <p:cNvPr id="35" name="Freeform 74"/>
            <p:cNvSpPr>
              <a:spLocks/>
            </p:cNvSpPr>
            <p:nvPr userDrawn="1"/>
          </p:nvSpPr>
          <p:spPr bwMode="auto">
            <a:xfrm>
              <a:off x="8811201" y="-757284"/>
              <a:ext cx="85721" cy="70594"/>
            </a:xfrm>
            <a:custGeom>
              <a:avLst/>
              <a:gdLst>
                <a:gd name="T0" fmla="*/ 363 w 473"/>
                <a:gd name="T1" fmla="*/ 127 h 389"/>
                <a:gd name="T2" fmla="*/ 473 w 473"/>
                <a:gd name="T3" fmla="*/ 0 h 389"/>
                <a:gd name="T4" fmla="*/ 360 w 473"/>
                <a:gd name="T5" fmla="*/ 0 h 389"/>
                <a:gd name="T6" fmla="*/ 256 w 473"/>
                <a:gd name="T7" fmla="*/ 120 h 389"/>
                <a:gd name="T8" fmla="*/ 164 w 473"/>
                <a:gd name="T9" fmla="*/ 0 h 389"/>
                <a:gd name="T10" fmla="*/ 0 w 473"/>
                <a:gd name="T11" fmla="*/ 0 h 389"/>
                <a:gd name="T12" fmla="*/ 0 w 473"/>
                <a:gd name="T13" fmla="*/ 31 h 389"/>
                <a:gd name="T14" fmla="*/ 7 w 473"/>
                <a:gd name="T15" fmla="*/ 31 h 389"/>
                <a:gd name="T16" fmla="*/ 110 w 473"/>
                <a:gd name="T17" fmla="*/ 90 h 389"/>
                <a:gd name="T18" fmla="*/ 177 w 473"/>
                <a:gd name="T19" fmla="*/ 179 h 389"/>
                <a:gd name="T20" fmla="*/ 68 w 473"/>
                <a:gd name="T21" fmla="*/ 306 h 389"/>
                <a:gd name="T22" fmla="*/ 181 w 473"/>
                <a:gd name="T23" fmla="*/ 306 h 389"/>
                <a:gd name="T24" fmla="*/ 230 w 473"/>
                <a:gd name="T25" fmla="*/ 249 h 389"/>
                <a:gd name="T26" fmla="*/ 335 w 473"/>
                <a:gd name="T27" fmla="*/ 389 h 389"/>
                <a:gd name="T28" fmla="*/ 462 w 473"/>
                <a:gd name="T29" fmla="*/ 389 h 389"/>
                <a:gd name="T30" fmla="*/ 261 w 473"/>
                <a:gd name="T31" fmla="*/ 127 h 389"/>
                <a:gd name="T32" fmla="*/ 363 w 473"/>
                <a:gd name="T33" fmla="*/ 127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3" h="389">
                  <a:moveTo>
                    <a:pt x="363" y="127"/>
                  </a:moveTo>
                  <a:cubicBezTo>
                    <a:pt x="473" y="0"/>
                    <a:pt x="473" y="0"/>
                    <a:pt x="473" y="0"/>
                  </a:cubicBezTo>
                  <a:cubicBezTo>
                    <a:pt x="360" y="0"/>
                    <a:pt x="360" y="0"/>
                    <a:pt x="360" y="0"/>
                  </a:cubicBezTo>
                  <a:cubicBezTo>
                    <a:pt x="256" y="120"/>
                    <a:pt x="256" y="120"/>
                    <a:pt x="256" y="120"/>
                  </a:cubicBezTo>
                  <a:cubicBezTo>
                    <a:pt x="164" y="0"/>
                    <a:pt x="164" y="0"/>
                    <a:pt x="164" y="0"/>
                  </a:cubicBezTo>
                  <a:cubicBezTo>
                    <a:pt x="0" y="0"/>
                    <a:pt x="0" y="0"/>
                    <a:pt x="0" y="0"/>
                  </a:cubicBezTo>
                  <a:cubicBezTo>
                    <a:pt x="0" y="31"/>
                    <a:pt x="0" y="31"/>
                    <a:pt x="0" y="31"/>
                  </a:cubicBezTo>
                  <a:cubicBezTo>
                    <a:pt x="7" y="31"/>
                    <a:pt x="7" y="31"/>
                    <a:pt x="7" y="31"/>
                  </a:cubicBezTo>
                  <a:cubicBezTo>
                    <a:pt x="63" y="35"/>
                    <a:pt x="76" y="45"/>
                    <a:pt x="110" y="90"/>
                  </a:cubicBezTo>
                  <a:cubicBezTo>
                    <a:pt x="177" y="179"/>
                    <a:pt x="177" y="179"/>
                    <a:pt x="177" y="179"/>
                  </a:cubicBezTo>
                  <a:cubicBezTo>
                    <a:pt x="68" y="306"/>
                    <a:pt x="68" y="306"/>
                    <a:pt x="68" y="306"/>
                  </a:cubicBezTo>
                  <a:cubicBezTo>
                    <a:pt x="181" y="306"/>
                    <a:pt x="181" y="306"/>
                    <a:pt x="181" y="306"/>
                  </a:cubicBezTo>
                  <a:cubicBezTo>
                    <a:pt x="230" y="249"/>
                    <a:pt x="230" y="249"/>
                    <a:pt x="230" y="249"/>
                  </a:cubicBezTo>
                  <a:cubicBezTo>
                    <a:pt x="335" y="389"/>
                    <a:pt x="335" y="389"/>
                    <a:pt x="335" y="389"/>
                  </a:cubicBezTo>
                  <a:cubicBezTo>
                    <a:pt x="462" y="389"/>
                    <a:pt x="462" y="389"/>
                    <a:pt x="462" y="389"/>
                  </a:cubicBezTo>
                  <a:cubicBezTo>
                    <a:pt x="261" y="127"/>
                    <a:pt x="261" y="127"/>
                    <a:pt x="261" y="127"/>
                  </a:cubicBezTo>
                  <a:cubicBezTo>
                    <a:pt x="363" y="127"/>
                    <a:pt x="363" y="127"/>
                    <a:pt x="363" y="1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a:solidFill>
                  <a:schemeClr val="bg1"/>
                </a:solidFill>
                <a:latin typeface="+mj-lt"/>
              </a:endParaRPr>
            </a:p>
          </p:txBody>
        </p:sp>
      </p:grpSp>
    </p:spTree>
    <p:extLst>
      <p:ext uri="{BB962C8B-B14F-4D97-AF65-F5344CB8AC3E}">
        <p14:creationId xmlns:p14="http://schemas.microsoft.com/office/powerpoint/2010/main" val="500567994"/>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cost of neglecting Cyber Security</a:t>
            </a:r>
          </a:p>
        </p:txBody>
      </p:sp>
      <p:sp>
        <p:nvSpPr>
          <p:cNvPr id="4" name="Rectangle 3"/>
          <p:cNvSpPr/>
          <p:nvPr/>
        </p:nvSpPr>
        <p:spPr>
          <a:xfrm>
            <a:off x="287434" y="1134470"/>
            <a:ext cx="4659823" cy="596030"/>
          </a:xfrm>
          <a:prstGeom prst="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Compromised Customer Personal Data</a:t>
            </a:r>
          </a:p>
        </p:txBody>
      </p:sp>
      <p:sp>
        <p:nvSpPr>
          <p:cNvPr id="5" name="Rectangle 4"/>
          <p:cNvSpPr/>
          <p:nvPr/>
        </p:nvSpPr>
        <p:spPr>
          <a:xfrm>
            <a:off x="287434" y="1718427"/>
            <a:ext cx="4659823" cy="596030"/>
          </a:xfrm>
          <a:prstGeom prst="rect">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Stolen Corporate Intellectual Property</a:t>
            </a:r>
          </a:p>
        </p:txBody>
      </p:sp>
      <p:sp>
        <p:nvSpPr>
          <p:cNvPr id="6" name="Rectangle 5"/>
          <p:cNvSpPr/>
          <p:nvPr/>
        </p:nvSpPr>
        <p:spPr>
          <a:xfrm>
            <a:off x="287434" y="2299205"/>
            <a:ext cx="4659823" cy="596030"/>
          </a:xfrm>
          <a:prstGeom prst="rect">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Exposed Employees Personal Data</a:t>
            </a:r>
          </a:p>
        </p:txBody>
      </p:sp>
      <p:sp>
        <p:nvSpPr>
          <p:cNvPr id="9" name="Right Arrow 8"/>
          <p:cNvSpPr/>
          <p:nvPr/>
        </p:nvSpPr>
        <p:spPr>
          <a:xfrm>
            <a:off x="5181601" y="2482850"/>
            <a:ext cx="593372" cy="8794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 name="Oval 9"/>
          <p:cNvSpPr/>
          <p:nvPr/>
        </p:nvSpPr>
        <p:spPr>
          <a:xfrm>
            <a:off x="6000750" y="1702536"/>
            <a:ext cx="2677257" cy="2412267"/>
          </a:xfrm>
          <a:prstGeom prst="ellipse">
            <a:avLst/>
          </a:prstGeom>
          <a:solidFill>
            <a:srgbClr val="C00000"/>
          </a:solidFill>
          <a:ln>
            <a:noFill/>
          </a:ln>
          <a:effectLst>
            <a:outerShdw blurRad="152400" dist="317500" dir="5400000" sx="90000" sy="-19000" rotWithShape="0">
              <a:prstClr val="black">
                <a:alpha val="15000"/>
              </a:prstClr>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LOSS REVENUE</a:t>
            </a:r>
          </a:p>
        </p:txBody>
      </p:sp>
      <p:sp>
        <p:nvSpPr>
          <p:cNvPr id="11" name="Rectangle 10"/>
          <p:cNvSpPr/>
          <p:nvPr/>
        </p:nvSpPr>
        <p:spPr>
          <a:xfrm>
            <a:off x="287434" y="2882422"/>
            <a:ext cx="4659823" cy="596030"/>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Business Disruption</a:t>
            </a:r>
          </a:p>
        </p:txBody>
      </p:sp>
      <p:sp>
        <p:nvSpPr>
          <p:cNvPr id="7" name="Rectangle 6"/>
          <p:cNvSpPr/>
          <p:nvPr/>
        </p:nvSpPr>
        <p:spPr>
          <a:xfrm>
            <a:off x="287434" y="3481772"/>
            <a:ext cx="4659823" cy="596030"/>
          </a:xfrm>
          <a:prstGeom prst="rect">
            <a:avLst/>
          </a:pr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Loss Customer Base</a:t>
            </a:r>
          </a:p>
        </p:txBody>
      </p:sp>
      <p:sp>
        <p:nvSpPr>
          <p:cNvPr id="8" name="Rectangle 7"/>
          <p:cNvSpPr/>
          <p:nvPr/>
        </p:nvSpPr>
        <p:spPr>
          <a:xfrm>
            <a:off x="286327" y="4072693"/>
            <a:ext cx="4661030" cy="596030"/>
          </a:xfrm>
          <a:prstGeom prst="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Loss Opportunities</a:t>
            </a:r>
          </a:p>
        </p:txBody>
      </p:sp>
    </p:spTree>
    <p:extLst>
      <p:ext uri="{BB962C8B-B14F-4D97-AF65-F5344CB8AC3E}">
        <p14:creationId xmlns:p14="http://schemas.microsoft.com/office/powerpoint/2010/main" val="131419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nvPr>
        </p:nvGraphicFramePr>
        <p:xfrm>
          <a:off x="263525" y="966788"/>
          <a:ext cx="8585200" cy="381476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Barriers to data security adoption</a:t>
            </a:r>
          </a:p>
        </p:txBody>
      </p:sp>
      <p:sp>
        <p:nvSpPr>
          <p:cNvPr id="11" name="TextBox 10"/>
          <p:cNvSpPr txBox="1"/>
          <p:nvPr/>
        </p:nvSpPr>
        <p:spPr>
          <a:xfrm>
            <a:off x="6242538" y="4585919"/>
            <a:ext cx="2606187" cy="215444"/>
          </a:xfrm>
          <a:prstGeom prst="rect">
            <a:avLst/>
          </a:prstGeom>
          <a:noFill/>
        </p:spPr>
        <p:txBody>
          <a:bodyPr wrap="square" rtlCol="0">
            <a:spAutoFit/>
          </a:bodyPr>
          <a:lstStyle/>
          <a:p>
            <a:r>
              <a:rPr lang="en-US" sz="800" dirty="0"/>
              <a:t>451 Research – </a:t>
            </a:r>
            <a:r>
              <a:rPr lang="en-US" sz="800" dirty="0" err="1"/>
              <a:t>Vormetric</a:t>
            </a:r>
            <a:r>
              <a:rPr lang="en-US" sz="800" dirty="0"/>
              <a:t> 2016 Data Threat Report</a:t>
            </a:r>
          </a:p>
        </p:txBody>
      </p:sp>
      <p:sp>
        <p:nvSpPr>
          <p:cNvPr id="12" name="Rectangle 11"/>
          <p:cNvSpPr/>
          <p:nvPr/>
        </p:nvSpPr>
        <p:spPr>
          <a:xfrm>
            <a:off x="428625" y="3514725"/>
            <a:ext cx="8153400" cy="5524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188819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some of the complexities?</a:t>
            </a:r>
          </a:p>
        </p:txBody>
      </p:sp>
      <p:sp>
        <p:nvSpPr>
          <p:cNvPr id="6" name="Oval 5"/>
          <p:cNvSpPr/>
          <p:nvPr/>
        </p:nvSpPr>
        <p:spPr>
          <a:xfrm>
            <a:off x="3571875" y="2152650"/>
            <a:ext cx="2017292" cy="1895475"/>
          </a:xfrm>
          <a:prstGeom prst="ellipse">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latin typeface="+mj-lt"/>
              </a:rPr>
              <a:t>Complexity</a:t>
            </a:r>
          </a:p>
        </p:txBody>
      </p:sp>
      <p:cxnSp>
        <p:nvCxnSpPr>
          <p:cNvPr id="11" name="Straight Arrow Connector 10"/>
          <p:cNvCxnSpPr/>
          <p:nvPr/>
        </p:nvCxnSpPr>
        <p:spPr>
          <a:xfrm flipH="1">
            <a:off x="314326" y="1781033"/>
            <a:ext cx="2143124" cy="0"/>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6225" y="2281255"/>
            <a:ext cx="2611355" cy="923330"/>
          </a:xfrm>
          <a:prstGeom prst="rect">
            <a:avLst/>
          </a:prstGeom>
          <a:noFill/>
        </p:spPr>
        <p:txBody>
          <a:bodyPr wrap="square" rtlCol="0">
            <a:spAutoFit/>
          </a:bodyPr>
          <a:lstStyle/>
          <a:p>
            <a:r>
              <a:rPr lang="en-US" dirty="0"/>
              <a:t>More resources required to deploy, operate and maintain</a:t>
            </a:r>
          </a:p>
        </p:txBody>
      </p:sp>
      <p:sp>
        <p:nvSpPr>
          <p:cNvPr id="17" name="TextBox 16"/>
          <p:cNvSpPr txBox="1"/>
          <p:nvPr/>
        </p:nvSpPr>
        <p:spPr>
          <a:xfrm>
            <a:off x="6701960" y="2550637"/>
            <a:ext cx="2383790" cy="646331"/>
          </a:xfrm>
          <a:prstGeom prst="rect">
            <a:avLst/>
          </a:prstGeom>
          <a:noFill/>
        </p:spPr>
        <p:txBody>
          <a:bodyPr wrap="square" rtlCol="0">
            <a:spAutoFit/>
          </a:bodyPr>
          <a:lstStyle/>
          <a:p>
            <a:r>
              <a:rPr lang="en-US" dirty="0"/>
              <a:t>Data Security Products complexity</a:t>
            </a:r>
          </a:p>
        </p:txBody>
      </p:sp>
      <p:cxnSp>
        <p:nvCxnSpPr>
          <p:cNvPr id="19" name="Straight Arrow Connector 18"/>
          <p:cNvCxnSpPr/>
          <p:nvPr/>
        </p:nvCxnSpPr>
        <p:spPr>
          <a:xfrm>
            <a:off x="6657975" y="3212286"/>
            <a:ext cx="2190751" cy="0"/>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657975" y="1839428"/>
            <a:ext cx="2143125" cy="0"/>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2143" y="1118929"/>
            <a:ext cx="2257425" cy="646331"/>
          </a:xfrm>
          <a:prstGeom prst="rect">
            <a:avLst/>
          </a:prstGeom>
          <a:noFill/>
        </p:spPr>
        <p:txBody>
          <a:bodyPr wrap="square" rtlCol="0">
            <a:spAutoFit/>
          </a:bodyPr>
          <a:lstStyle/>
          <a:p>
            <a:r>
              <a:rPr lang="en-US" dirty="0"/>
              <a:t>Shortage of Skilled Security Experts</a:t>
            </a:r>
          </a:p>
        </p:txBody>
      </p:sp>
      <p:sp>
        <p:nvSpPr>
          <p:cNvPr id="36" name="TextBox 35"/>
          <p:cNvSpPr txBox="1"/>
          <p:nvPr/>
        </p:nvSpPr>
        <p:spPr>
          <a:xfrm>
            <a:off x="282070" y="1128669"/>
            <a:ext cx="2171701" cy="646331"/>
          </a:xfrm>
          <a:prstGeom prst="rect">
            <a:avLst/>
          </a:prstGeom>
          <a:noFill/>
        </p:spPr>
        <p:txBody>
          <a:bodyPr wrap="square" rtlCol="0">
            <a:spAutoFit/>
          </a:bodyPr>
          <a:lstStyle/>
          <a:p>
            <a:r>
              <a:rPr lang="en-US" dirty="0"/>
              <a:t>Mobile, Cloud, Big Data and IOT</a:t>
            </a:r>
          </a:p>
        </p:txBody>
      </p:sp>
      <p:cxnSp>
        <p:nvCxnSpPr>
          <p:cNvPr id="46" name="Straight Connector 45"/>
          <p:cNvCxnSpPr/>
          <p:nvPr/>
        </p:nvCxnSpPr>
        <p:spPr>
          <a:xfrm flipH="1" flipV="1">
            <a:off x="2457450" y="1781034"/>
            <a:ext cx="1007645" cy="458657"/>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14326" y="3238358"/>
            <a:ext cx="2162174" cy="8169"/>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481262" y="3163021"/>
            <a:ext cx="814388" cy="73968"/>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791200" y="3164619"/>
            <a:ext cx="866776" cy="55008"/>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5713562" y="1847147"/>
            <a:ext cx="944414" cy="392544"/>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64194" y="3793681"/>
            <a:ext cx="2623386" cy="646331"/>
          </a:xfrm>
          <a:prstGeom prst="rect">
            <a:avLst/>
          </a:prstGeom>
          <a:noFill/>
        </p:spPr>
        <p:txBody>
          <a:bodyPr wrap="square" rtlCol="0">
            <a:spAutoFit/>
          </a:bodyPr>
          <a:lstStyle/>
          <a:p>
            <a:r>
              <a:rPr lang="en-US" dirty="0"/>
              <a:t>Today’s threats may not be the same tomorrow</a:t>
            </a:r>
          </a:p>
        </p:txBody>
      </p:sp>
      <p:cxnSp>
        <p:nvCxnSpPr>
          <p:cNvPr id="70" name="Straight Arrow Connector 69"/>
          <p:cNvCxnSpPr/>
          <p:nvPr/>
        </p:nvCxnSpPr>
        <p:spPr>
          <a:xfrm flipH="1">
            <a:off x="346406" y="4509704"/>
            <a:ext cx="2162174" cy="8169"/>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513342" y="4048125"/>
            <a:ext cx="1058533" cy="460210"/>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678023" y="4481116"/>
            <a:ext cx="2190751" cy="0"/>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5713562" y="4048125"/>
            <a:ext cx="964463" cy="434130"/>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684542" y="3792954"/>
            <a:ext cx="2307058" cy="646331"/>
          </a:xfrm>
          <a:prstGeom prst="rect">
            <a:avLst/>
          </a:prstGeom>
          <a:noFill/>
        </p:spPr>
        <p:txBody>
          <a:bodyPr wrap="square" rtlCol="0">
            <a:spAutoFit/>
          </a:bodyPr>
          <a:lstStyle/>
          <a:p>
            <a:r>
              <a:rPr lang="en-US" dirty="0"/>
              <a:t>Tasked to do more with less</a:t>
            </a:r>
          </a:p>
        </p:txBody>
      </p:sp>
      <p:sp>
        <p:nvSpPr>
          <p:cNvPr id="22" name="Rectangle 21"/>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28303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 Through Logs</a:t>
            </a:r>
          </a:p>
        </p:txBody>
      </p:sp>
      <p:sp>
        <p:nvSpPr>
          <p:cNvPr id="4" name="Content Placeholder 3"/>
          <p:cNvSpPr>
            <a:spLocks noGrp="1"/>
          </p:cNvSpPr>
          <p:nvPr>
            <p:ph sz="quarter" idx="10"/>
          </p:nvPr>
        </p:nvSpPr>
        <p:spPr/>
        <p:txBody>
          <a:bodyPr/>
          <a:lstStyle/>
          <a:p>
            <a:r>
              <a:rPr lang="en-US" dirty="0"/>
              <a:t>A Big Data Problem</a:t>
            </a:r>
          </a:p>
        </p:txBody>
      </p:sp>
      <p:sp>
        <p:nvSpPr>
          <p:cNvPr id="6" name="Rectangle 5"/>
          <p:cNvSpPr/>
          <p:nvPr/>
        </p:nvSpPr>
        <p:spPr>
          <a:xfrm>
            <a:off x="723361" y="3117771"/>
            <a:ext cx="1300767" cy="117482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1 log created every minute</a:t>
            </a:r>
          </a:p>
        </p:txBody>
      </p:sp>
      <p:sp>
        <p:nvSpPr>
          <p:cNvPr id="7" name="Rectangle 6"/>
          <p:cNvSpPr/>
          <p:nvPr/>
        </p:nvSpPr>
        <p:spPr>
          <a:xfrm>
            <a:off x="2299548" y="3106758"/>
            <a:ext cx="1255923" cy="119685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3 different types of logs</a:t>
            </a:r>
          </a:p>
        </p:txBody>
      </p:sp>
      <p:sp>
        <p:nvSpPr>
          <p:cNvPr id="8" name="Rectangle 7"/>
          <p:cNvSpPr/>
          <p:nvPr/>
        </p:nvSpPr>
        <p:spPr>
          <a:xfrm>
            <a:off x="3863944" y="3106758"/>
            <a:ext cx="1266939" cy="119685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Analyze logs from 5K PCs</a:t>
            </a:r>
          </a:p>
        </p:txBody>
      </p:sp>
      <p:sp>
        <p:nvSpPr>
          <p:cNvPr id="9" name="Rectangle 8"/>
          <p:cNvSpPr/>
          <p:nvPr/>
        </p:nvSpPr>
        <p:spPr>
          <a:xfrm>
            <a:off x="5406788" y="3116176"/>
            <a:ext cx="1310525" cy="1165403"/>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Analyze logs from 5K mobile devices</a:t>
            </a:r>
          </a:p>
        </p:txBody>
      </p:sp>
      <p:sp>
        <p:nvSpPr>
          <p:cNvPr id="10" name="Rectangle 9"/>
          <p:cNvSpPr/>
          <p:nvPr/>
        </p:nvSpPr>
        <p:spPr>
          <a:xfrm>
            <a:off x="6894064" y="3117774"/>
            <a:ext cx="1621178" cy="1163806"/>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Collect logs from 3K machines from 5 data centers</a:t>
            </a:r>
          </a:p>
        </p:txBody>
      </p:sp>
      <p:sp>
        <p:nvSpPr>
          <p:cNvPr id="11" name="TextBox 10"/>
          <p:cNvSpPr txBox="1"/>
          <p:nvPr/>
        </p:nvSpPr>
        <p:spPr>
          <a:xfrm>
            <a:off x="605928" y="4638103"/>
            <a:ext cx="3459296" cy="369332"/>
          </a:xfrm>
          <a:prstGeom prst="rect">
            <a:avLst/>
          </a:prstGeom>
          <a:noFill/>
        </p:spPr>
        <p:txBody>
          <a:bodyPr wrap="square" rtlCol="0">
            <a:spAutoFit/>
          </a:bodyPr>
          <a:lstStyle/>
          <a:p>
            <a:r>
              <a:rPr lang="en-US" dirty="0">
                <a:latin typeface="Arial Black" panose="020B0A04020102020204" pitchFamily="34" charset="0"/>
              </a:rPr>
              <a:t>Over 100M logs per day!</a:t>
            </a:r>
          </a:p>
        </p:txBody>
      </p:sp>
      <p:sp>
        <p:nvSpPr>
          <p:cNvPr id="12" name="TextBox 11"/>
          <p:cNvSpPr txBox="1"/>
          <p:nvPr/>
        </p:nvSpPr>
        <p:spPr>
          <a:xfrm>
            <a:off x="4349832" y="4625248"/>
            <a:ext cx="4794167" cy="369332"/>
          </a:xfrm>
          <a:prstGeom prst="rect">
            <a:avLst/>
          </a:prstGeom>
          <a:noFill/>
        </p:spPr>
        <p:txBody>
          <a:bodyPr wrap="square" rtlCol="0">
            <a:spAutoFit/>
          </a:bodyPr>
          <a:lstStyle/>
          <a:p>
            <a:r>
              <a:rPr lang="en-US" dirty="0">
                <a:latin typeface="Arial Black" panose="020B0A04020102020204" pitchFamily="34" charset="0"/>
              </a:rPr>
              <a:t>Over 21 Billion logs in 205 Days!</a:t>
            </a:r>
          </a:p>
        </p:txBody>
      </p:sp>
      <p:sp>
        <p:nvSpPr>
          <p:cNvPr id="14" name="Flowchart: Process 13"/>
          <p:cNvSpPr/>
          <p:nvPr/>
        </p:nvSpPr>
        <p:spPr>
          <a:xfrm>
            <a:off x="723361" y="2713703"/>
            <a:ext cx="1267713" cy="208757"/>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1.4K Logs</a:t>
            </a:r>
          </a:p>
        </p:txBody>
      </p:sp>
      <p:sp>
        <p:nvSpPr>
          <p:cNvPr id="15" name="Flowchart: Process 14"/>
          <p:cNvSpPr/>
          <p:nvPr/>
        </p:nvSpPr>
        <p:spPr>
          <a:xfrm>
            <a:off x="2299549" y="2713703"/>
            <a:ext cx="1255922" cy="208231"/>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4.3K Logs</a:t>
            </a:r>
          </a:p>
        </p:txBody>
      </p:sp>
      <p:sp>
        <p:nvSpPr>
          <p:cNvPr id="16" name="Flowchart: Process 15"/>
          <p:cNvSpPr/>
          <p:nvPr/>
        </p:nvSpPr>
        <p:spPr>
          <a:xfrm>
            <a:off x="3863945" y="2231924"/>
            <a:ext cx="1266938" cy="693133"/>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21.6 M Logs</a:t>
            </a:r>
          </a:p>
        </p:txBody>
      </p:sp>
      <p:sp>
        <p:nvSpPr>
          <p:cNvPr id="17" name="Flowchart: Process 16"/>
          <p:cNvSpPr/>
          <p:nvPr/>
        </p:nvSpPr>
        <p:spPr>
          <a:xfrm>
            <a:off x="5426452" y="2231923"/>
            <a:ext cx="1269315" cy="693133"/>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21.6 M Logs</a:t>
            </a:r>
          </a:p>
        </p:txBody>
      </p:sp>
      <p:sp>
        <p:nvSpPr>
          <p:cNvPr id="18" name="Flowchart: Process 17"/>
          <p:cNvSpPr/>
          <p:nvPr/>
        </p:nvSpPr>
        <p:spPr>
          <a:xfrm>
            <a:off x="6894064" y="914400"/>
            <a:ext cx="1621177" cy="2008819"/>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64.8 M Logs</a:t>
            </a:r>
          </a:p>
        </p:txBody>
      </p:sp>
      <p:sp>
        <p:nvSpPr>
          <p:cNvPr id="20" name="TextBox 19"/>
          <p:cNvSpPr txBox="1"/>
          <p:nvPr/>
        </p:nvSpPr>
        <p:spPr>
          <a:xfrm>
            <a:off x="3149601" y="868567"/>
            <a:ext cx="2276852" cy="646331"/>
          </a:xfrm>
          <a:prstGeom prst="rect">
            <a:avLst/>
          </a:prstGeom>
          <a:solidFill>
            <a:schemeClr val="accent1">
              <a:lumMod val="75000"/>
            </a:schemeClr>
          </a:solidFill>
        </p:spPr>
        <p:txBody>
          <a:bodyPr wrap="square" rtlCol="0">
            <a:spAutoFit/>
          </a:bodyPr>
          <a:lstStyle/>
          <a:p>
            <a:pPr algn="ctr"/>
            <a:r>
              <a:rPr lang="en-US" dirty="0">
                <a:solidFill>
                  <a:schemeClr val="bg1"/>
                </a:solidFill>
              </a:rPr>
              <a:t># of Log entries per Day</a:t>
            </a:r>
          </a:p>
        </p:txBody>
      </p:sp>
      <p:sp>
        <p:nvSpPr>
          <p:cNvPr id="19" name="Rectangle 18"/>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278" y="1760706"/>
            <a:ext cx="832884" cy="72214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1871" y="2029761"/>
            <a:ext cx="606699" cy="59000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8264" y="1538119"/>
            <a:ext cx="669684" cy="491642"/>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944467" y="2310134"/>
            <a:ext cx="572092" cy="230815"/>
          </a:xfrm>
          <a:prstGeom prst="rect">
            <a:avLst/>
          </a:prstGeom>
        </p:spPr>
      </p:pic>
    </p:spTree>
    <p:extLst>
      <p:ext uri="{BB962C8B-B14F-4D97-AF65-F5344CB8AC3E}">
        <p14:creationId xmlns:p14="http://schemas.microsoft.com/office/powerpoint/2010/main" val="14699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4" grpId="0" animBg="1"/>
      <p:bldP spid="15"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 – In addition to logs </a:t>
            </a:r>
          </a:p>
        </p:txBody>
      </p:sp>
      <p:sp>
        <p:nvSpPr>
          <p:cNvPr id="4" name="Content Placeholder 3"/>
          <p:cNvSpPr>
            <a:spLocks noGrp="1"/>
          </p:cNvSpPr>
          <p:nvPr>
            <p:ph sz="quarter" idx="10"/>
          </p:nvPr>
        </p:nvSpPr>
        <p:spPr/>
        <p:txBody>
          <a:bodyPr/>
          <a:lstStyle/>
          <a:p>
            <a:r>
              <a:rPr lang="en-US" dirty="0"/>
              <a:t>Unstructured Data</a:t>
            </a:r>
          </a:p>
        </p:txBody>
      </p:sp>
      <p:sp>
        <p:nvSpPr>
          <p:cNvPr id="19" name="Rectangle 18"/>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graphicFrame>
        <p:nvGraphicFramePr>
          <p:cNvPr id="22" name="Chart 21"/>
          <p:cNvGraphicFramePr>
            <a:graphicFrameLocks/>
          </p:cNvGraphicFramePr>
          <p:nvPr>
            <p:extLst/>
          </p:nvPr>
        </p:nvGraphicFramePr>
        <p:xfrm>
          <a:off x="263523" y="1032932"/>
          <a:ext cx="8694209" cy="3589867"/>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7154333" y="4622800"/>
            <a:ext cx="1803399" cy="184666"/>
          </a:xfrm>
          <a:prstGeom prst="rect">
            <a:avLst/>
          </a:prstGeom>
          <a:noFill/>
        </p:spPr>
        <p:txBody>
          <a:bodyPr wrap="square" rtlCol="0">
            <a:spAutoFit/>
          </a:bodyPr>
          <a:lstStyle/>
          <a:p>
            <a:r>
              <a:rPr lang="en-US" sz="600" dirty="0"/>
              <a:t>Source : IDC, The Digital Universe, Dec 2012</a:t>
            </a:r>
          </a:p>
        </p:txBody>
      </p:sp>
    </p:spTree>
    <p:extLst>
      <p:ext uri="{BB962C8B-B14F-4D97-AF65-F5344CB8AC3E}">
        <p14:creationId xmlns:p14="http://schemas.microsoft.com/office/powerpoint/2010/main" val="26664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33037"/>
            <a:ext cx="6520607" cy="732441"/>
          </a:xfrm>
        </p:spPr>
        <p:txBody>
          <a:bodyPr/>
          <a:lstStyle/>
          <a:p>
            <a:r>
              <a:rPr lang="en-US" dirty="0"/>
              <a:t>Challenges with Security Incident and Event Management</a:t>
            </a:r>
          </a:p>
        </p:txBody>
      </p:sp>
      <p:sp>
        <p:nvSpPr>
          <p:cNvPr id="3" name="Content Placeholder 2"/>
          <p:cNvSpPr>
            <a:spLocks noGrp="1"/>
          </p:cNvSpPr>
          <p:nvPr>
            <p:ph idx="1"/>
          </p:nvPr>
        </p:nvSpPr>
        <p:spPr>
          <a:xfrm>
            <a:off x="383822" y="1076095"/>
            <a:ext cx="4639737" cy="3724096"/>
          </a:xfrm>
        </p:spPr>
        <p:txBody>
          <a:bodyPr/>
          <a:lstStyle/>
          <a:p>
            <a:r>
              <a:rPr lang="en-US" sz="2400" dirty="0"/>
              <a:t>Traditional SIEM</a:t>
            </a:r>
          </a:p>
          <a:p>
            <a:pPr lvl="1"/>
            <a:r>
              <a:rPr lang="en-US" dirty="0"/>
              <a:t>Not designed to handle semi structured and unstructured data.</a:t>
            </a:r>
          </a:p>
          <a:p>
            <a:pPr lvl="1"/>
            <a:r>
              <a:rPr lang="en-US" dirty="0"/>
              <a:t>Not efficient to write new alerts; need programing</a:t>
            </a:r>
          </a:p>
          <a:p>
            <a:pPr lvl="1"/>
            <a:r>
              <a:rPr lang="en-US" dirty="0"/>
              <a:t>Not a hunting tool so it doesn’t do well for behavior intrusion analytics</a:t>
            </a:r>
          </a:p>
          <a:p>
            <a:pPr lvl="1"/>
            <a:r>
              <a:rPr lang="en-US" dirty="0"/>
              <a:t>May need to integrate to other </a:t>
            </a:r>
            <a:r>
              <a:rPr lang="en-US"/>
              <a:t>analytics solution</a:t>
            </a:r>
            <a:endParaRPr lang="en-US" dirty="0"/>
          </a:p>
        </p:txBody>
      </p:sp>
      <p:sp>
        <p:nvSpPr>
          <p:cNvPr id="4" name="Rectangle 3"/>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734756" y="1467556"/>
            <a:ext cx="2404533" cy="26867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211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54883"/>
            <a:ext cx="6520607" cy="732441"/>
          </a:xfrm>
        </p:spPr>
        <p:txBody>
          <a:bodyPr/>
          <a:lstStyle/>
          <a:p>
            <a:r>
              <a:rPr lang="en-US" dirty="0"/>
              <a:t>Cyber Security</a:t>
            </a:r>
          </a:p>
        </p:txBody>
      </p:sp>
      <p:sp>
        <p:nvSpPr>
          <p:cNvPr id="4" name="Rectangle 3"/>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
        <p:nvSpPr>
          <p:cNvPr id="5" name="Rectangle 4"/>
          <p:cNvSpPr/>
          <p:nvPr/>
        </p:nvSpPr>
        <p:spPr>
          <a:xfrm>
            <a:off x="264160" y="431739"/>
            <a:ext cx="4108817" cy="369332"/>
          </a:xfrm>
          <a:prstGeom prst="rect">
            <a:avLst/>
          </a:prstGeom>
        </p:spPr>
        <p:txBody>
          <a:bodyPr wrap="none">
            <a:spAutoFit/>
          </a:bodyPr>
          <a:lstStyle/>
          <a:p>
            <a:r>
              <a:rPr lang="en-US" dirty="0">
                <a:solidFill>
                  <a:schemeClr val="tx1">
                    <a:lumMod val="65000"/>
                    <a:lumOff val="35000"/>
                  </a:schemeClr>
                </a:solidFill>
              </a:rPr>
              <a:t>The Complexity of a Big Data Problem</a:t>
            </a:r>
          </a:p>
        </p:txBody>
      </p:sp>
      <p:sp>
        <p:nvSpPr>
          <p:cNvPr id="6" name="Rectangle 5"/>
          <p:cNvSpPr/>
          <p:nvPr/>
        </p:nvSpPr>
        <p:spPr>
          <a:xfrm>
            <a:off x="3626064" y="1083730"/>
            <a:ext cx="1555537" cy="8240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Blend Data at Scale</a:t>
            </a:r>
          </a:p>
        </p:txBody>
      </p:sp>
      <p:cxnSp>
        <p:nvCxnSpPr>
          <p:cNvPr id="11" name="Straight Arrow Connector 10"/>
          <p:cNvCxnSpPr/>
          <p:nvPr/>
        </p:nvCxnSpPr>
        <p:spPr>
          <a:xfrm flipV="1">
            <a:off x="545856" y="1490133"/>
            <a:ext cx="3080208" cy="1128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170313" y="1484487"/>
            <a:ext cx="338666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85164" y="1116870"/>
            <a:ext cx="2140900" cy="369332"/>
          </a:xfrm>
          <a:prstGeom prst="rect">
            <a:avLst/>
          </a:prstGeom>
          <a:noFill/>
        </p:spPr>
        <p:txBody>
          <a:bodyPr wrap="square" rtlCol="0">
            <a:spAutoFit/>
          </a:bodyPr>
          <a:lstStyle/>
          <a:p>
            <a:r>
              <a:rPr lang="en-US" b="1" dirty="0"/>
              <a:t>Internal</a:t>
            </a:r>
          </a:p>
        </p:txBody>
      </p:sp>
      <p:sp>
        <p:nvSpPr>
          <p:cNvPr id="18" name="TextBox 17"/>
          <p:cNvSpPr txBox="1"/>
          <p:nvPr/>
        </p:nvSpPr>
        <p:spPr>
          <a:xfrm>
            <a:off x="6252051" y="1078414"/>
            <a:ext cx="2140900" cy="369332"/>
          </a:xfrm>
          <a:prstGeom prst="rect">
            <a:avLst/>
          </a:prstGeom>
          <a:noFill/>
        </p:spPr>
        <p:txBody>
          <a:bodyPr wrap="square" rtlCol="0">
            <a:spAutoFit/>
          </a:bodyPr>
          <a:lstStyle/>
          <a:p>
            <a:r>
              <a:rPr lang="en-US" b="1" dirty="0"/>
              <a:t>External</a:t>
            </a:r>
          </a:p>
        </p:txBody>
      </p:sp>
      <p:sp>
        <p:nvSpPr>
          <p:cNvPr id="19" name="TextBox 18"/>
          <p:cNvSpPr txBox="1"/>
          <p:nvPr/>
        </p:nvSpPr>
        <p:spPr>
          <a:xfrm>
            <a:off x="715544" y="1482047"/>
            <a:ext cx="29782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Server</a:t>
            </a:r>
          </a:p>
          <a:p>
            <a:pPr marL="285750" indent="-285750">
              <a:buFont typeface="Arial" panose="020B0604020202020204" pitchFamily="34" charset="0"/>
              <a:buChar char="•"/>
            </a:pPr>
            <a:r>
              <a:rPr lang="en-US" dirty="0"/>
              <a:t>Network</a:t>
            </a:r>
          </a:p>
          <a:p>
            <a:pPr marL="285750" indent="-285750">
              <a:buFont typeface="Arial" panose="020B0604020202020204" pitchFamily="34" charset="0"/>
              <a:buChar char="•"/>
            </a:pPr>
            <a:r>
              <a:rPr lang="en-US" dirty="0"/>
              <a:t>Internet</a:t>
            </a:r>
          </a:p>
          <a:p>
            <a:pPr marL="285750" indent="-285750">
              <a:buFont typeface="Arial" panose="020B0604020202020204" pitchFamily="34" charset="0"/>
              <a:buChar char="•"/>
            </a:pPr>
            <a:r>
              <a:rPr lang="en-US" dirty="0"/>
              <a:t>IPR Systems</a:t>
            </a:r>
          </a:p>
          <a:p>
            <a:pPr marL="285750" indent="-285750">
              <a:buFont typeface="Arial" panose="020B0604020202020204" pitchFamily="34" charset="0"/>
              <a:buChar char="•"/>
            </a:pPr>
            <a:r>
              <a:rPr lang="en-US" dirty="0"/>
              <a:t>CRM &amp; ERPS Systems</a:t>
            </a:r>
          </a:p>
          <a:p>
            <a:pPr marL="285750" indent="-285750">
              <a:buFont typeface="Arial" panose="020B0604020202020204" pitchFamily="34" charset="0"/>
              <a:buChar char="•"/>
            </a:pPr>
            <a:r>
              <a:rPr lang="en-US" dirty="0"/>
              <a:t>User Lists</a:t>
            </a:r>
          </a:p>
        </p:txBody>
      </p:sp>
      <p:sp>
        <p:nvSpPr>
          <p:cNvPr id="20" name="TextBox 19"/>
          <p:cNvSpPr txBox="1"/>
          <p:nvPr/>
        </p:nvSpPr>
        <p:spPr>
          <a:xfrm>
            <a:off x="5731528" y="1480823"/>
            <a:ext cx="34124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Compromised Websites</a:t>
            </a:r>
          </a:p>
          <a:p>
            <a:pPr marL="285750" indent="-285750">
              <a:buFont typeface="Arial" panose="020B0604020202020204" pitchFamily="34" charset="0"/>
              <a:buChar char="•"/>
            </a:pPr>
            <a:r>
              <a:rPr lang="en-US" dirty="0"/>
              <a:t>Known Phishing Senders</a:t>
            </a:r>
          </a:p>
          <a:p>
            <a:pPr marL="285750" indent="-285750">
              <a:buFont typeface="Arial" panose="020B0604020202020204" pitchFamily="34" charset="0"/>
              <a:buChar char="•"/>
            </a:pPr>
            <a:r>
              <a:rPr lang="en-US" dirty="0"/>
              <a:t>Geo Location</a:t>
            </a:r>
          </a:p>
          <a:p>
            <a:pPr marL="285750" indent="-285750">
              <a:buFont typeface="Arial" panose="020B0604020202020204" pitchFamily="34" charset="0"/>
              <a:buChar char="•"/>
            </a:pPr>
            <a:r>
              <a:rPr lang="en-US" dirty="0"/>
              <a:t>Social Media</a:t>
            </a:r>
          </a:p>
        </p:txBody>
      </p:sp>
      <p:sp>
        <p:nvSpPr>
          <p:cNvPr id="21" name="TextBox 20"/>
          <p:cNvSpPr txBox="1"/>
          <p:nvPr/>
        </p:nvSpPr>
        <p:spPr>
          <a:xfrm>
            <a:off x="545857" y="3691467"/>
            <a:ext cx="8011122" cy="646331"/>
          </a:xfrm>
          <a:prstGeom prst="rect">
            <a:avLst/>
          </a:prstGeom>
          <a:solidFill>
            <a:schemeClr val="tx2"/>
          </a:solidFill>
        </p:spPr>
        <p:txBody>
          <a:bodyPr wrap="square" rtlCol="0">
            <a:spAutoFit/>
          </a:bodyPr>
          <a:lstStyle/>
          <a:p>
            <a:pPr algn="ctr"/>
            <a:r>
              <a:rPr lang="en-US" dirty="0">
                <a:solidFill>
                  <a:schemeClr val="bg1"/>
                </a:solidFill>
              </a:rPr>
              <a:t>In order to do Behavior Intrusion Analysis, you need to blend data at scale to get 360 degree </a:t>
            </a:r>
            <a:r>
              <a:rPr lang="en-US">
                <a:solidFill>
                  <a:schemeClr val="bg1"/>
                </a:solidFill>
              </a:rPr>
              <a:t>cyber attack </a:t>
            </a:r>
            <a:r>
              <a:rPr lang="en-US" dirty="0">
                <a:solidFill>
                  <a:schemeClr val="bg1"/>
                </a:solidFill>
              </a:rPr>
              <a:t>view!</a:t>
            </a:r>
          </a:p>
        </p:txBody>
      </p:sp>
    </p:spTree>
    <p:extLst>
      <p:ext uri="{BB962C8B-B14F-4D97-AF65-F5344CB8AC3E}">
        <p14:creationId xmlns:p14="http://schemas.microsoft.com/office/powerpoint/2010/main" val="186518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18226" b="-664"/>
          <a:stretch/>
        </p:blipFill>
        <p:spPr>
          <a:xfrm>
            <a:off x="-1" y="814129"/>
            <a:ext cx="10816389" cy="4329371"/>
          </a:xfrm>
        </p:spPr>
      </p:pic>
      <p:sp>
        <p:nvSpPr>
          <p:cNvPr id="3" name="Title 2"/>
          <p:cNvSpPr>
            <a:spLocks noGrp="1"/>
          </p:cNvSpPr>
          <p:nvPr>
            <p:ph type="title"/>
          </p:nvPr>
        </p:nvSpPr>
        <p:spPr/>
        <p:txBody>
          <a:bodyPr/>
          <a:lstStyle/>
          <a:p>
            <a:r>
              <a:rPr lang="en-US" dirty="0"/>
              <a:t>Why Pentaho Cyber Security Analytics?</a:t>
            </a:r>
          </a:p>
        </p:txBody>
      </p:sp>
      <p:sp>
        <p:nvSpPr>
          <p:cNvPr id="5" name="TextBox 4"/>
          <p:cNvSpPr txBox="1"/>
          <p:nvPr/>
        </p:nvSpPr>
        <p:spPr>
          <a:xfrm>
            <a:off x="-542" y="774764"/>
            <a:ext cx="9143999" cy="4300796"/>
          </a:xfrm>
          <a:prstGeom prst="rect">
            <a:avLst/>
          </a:prstGeom>
          <a:gradFill>
            <a:gsLst>
              <a:gs pos="0">
                <a:schemeClr val="accent1">
                  <a:lumMod val="5000"/>
                  <a:lumOff val="95000"/>
                </a:schemeClr>
              </a:gs>
              <a:gs pos="100000">
                <a:schemeClr val="bg1">
                  <a:alpha val="0"/>
                </a:schemeClr>
              </a:gs>
            </a:gsLst>
            <a:lin ang="5400000" scaled="1"/>
          </a:gradFill>
        </p:spPr>
        <p:txBody>
          <a:bodyPr wrap="square" rtlCol="0">
            <a:spAutoFit/>
          </a:bodyPr>
          <a:lstStyle/>
          <a:p>
            <a:endParaRPr lang="en-US" dirty="0"/>
          </a:p>
        </p:txBody>
      </p:sp>
      <p:sp>
        <p:nvSpPr>
          <p:cNvPr id="7" name="TextBox 6"/>
          <p:cNvSpPr txBox="1"/>
          <p:nvPr/>
        </p:nvSpPr>
        <p:spPr>
          <a:xfrm>
            <a:off x="4869713" y="1129407"/>
            <a:ext cx="4278098" cy="4093428"/>
          </a:xfrm>
          <a:prstGeom prst="rect">
            <a:avLst/>
          </a:prstGeom>
          <a:gradFill>
            <a:gsLst>
              <a:gs pos="0">
                <a:srgbClr val="0070C0">
                  <a:alpha val="0"/>
                </a:srgbClr>
              </a:gs>
              <a:gs pos="100000">
                <a:schemeClr val="accent6">
                  <a:lumMod val="60000"/>
                  <a:lumOff val="40000"/>
                </a:schemeClr>
              </a:gs>
            </a:gsLst>
            <a:lin ang="5400000" scaled="1"/>
          </a:gradFill>
        </p:spPr>
        <p:txBody>
          <a:bodyPr wrap="square" rtlCol="0" anchor="ctr">
            <a:spAutoFit/>
          </a:bodyPr>
          <a:lstStyle/>
          <a:p>
            <a:endParaRPr lang="en-US" sz="800"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accent1"/>
                </a:solidFill>
                <a:effectLst>
                  <a:outerShdw blurRad="38100" dist="25400" dir="5400000" algn="ctr" rotWithShape="0">
                    <a:srgbClr val="6E747A">
                      <a:alpha val="43000"/>
                    </a:srgbClr>
                  </a:outerShdw>
                </a:effectLst>
              </a:rPr>
              <a:t>Automate preparation, blending, reporting and alerting of complex variety of data</a:t>
            </a:r>
          </a:p>
          <a:p>
            <a:pPr marL="285750" indent="-285750">
              <a:buFont typeface="Arial" panose="020B0604020202020204" pitchFamily="34" charset="0"/>
              <a:buChar char="•"/>
            </a:pPr>
            <a:endParaRPr lang="en-US"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accent1"/>
                </a:solidFill>
                <a:effectLst>
                  <a:outerShdw blurRad="38100" dist="25400" dir="5400000" algn="ctr" rotWithShape="0">
                    <a:srgbClr val="6E747A">
                      <a:alpha val="43000"/>
                    </a:srgbClr>
                  </a:outerShdw>
                </a:effectLst>
              </a:rPr>
              <a:t>Fill some of the resource gaps through automation</a:t>
            </a:r>
          </a:p>
          <a:p>
            <a:pPr marL="285750" indent="-285750">
              <a:buFont typeface="Arial" panose="020B0604020202020204" pitchFamily="34" charset="0"/>
              <a:buChar char="•"/>
            </a:pPr>
            <a:endParaRPr lang="en-US"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accent1"/>
                </a:solidFill>
                <a:effectLst>
                  <a:outerShdw blurRad="38100" dist="25400" dir="5400000" algn="ctr" rotWithShape="0">
                    <a:srgbClr val="6E747A">
                      <a:alpha val="43000"/>
                    </a:srgbClr>
                  </a:outerShdw>
                </a:effectLst>
              </a:rPr>
              <a:t>Integrate predictive analytics for near real time behavioral analytics</a:t>
            </a:r>
          </a:p>
          <a:p>
            <a:pPr marL="285750" indent="-285750">
              <a:buFont typeface="Arial" panose="020B0604020202020204" pitchFamily="34" charset="0"/>
              <a:buChar char="•"/>
            </a:pPr>
            <a:endParaRPr lang="en-US"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accent1"/>
                </a:solidFill>
                <a:effectLst>
                  <a:outerShdw blurRad="38100" dist="25400" dir="5400000" algn="ctr" rotWithShape="0">
                    <a:srgbClr val="6E747A">
                      <a:alpha val="43000"/>
                    </a:srgbClr>
                  </a:outerShdw>
                </a:effectLst>
              </a:rPr>
              <a:t>Reduces </a:t>
            </a:r>
            <a:r>
              <a:rPr lang="en-US" dirty="0">
                <a:ln w="0"/>
                <a:solidFill>
                  <a:srgbClr val="00B050"/>
                </a:solidFill>
                <a:effectLst>
                  <a:outerShdw blurRad="38100" dist="25400" dir="5400000" algn="ctr" rotWithShape="0">
                    <a:srgbClr val="6E747A">
                      <a:alpha val="43000"/>
                    </a:srgbClr>
                  </a:outerShdw>
                </a:effectLst>
              </a:rPr>
              <a:t>complexity</a:t>
            </a:r>
            <a:r>
              <a:rPr lang="en-US" dirty="0">
                <a:ln w="0"/>
                <a:solidFill>
                  <a:schemeClr val="accent1"/>
                </a:solidFill>
                <a:effectLst>
                  <a:outerShdw blurRad="38100" dist="25400" dir="5400000" algn="ctr" rotWithShape="0">
                    <a:srgbClr val="6E747A">
                      <a:alpha val="43000"/>
                    </a:srgbClr>
                  </a:outerShdw>
                </a:effectLst>
              </a:rPr>
              <a:t> without the deep cost to deploy, maintain and operate.</a:t>
            </a:r>
          </a:p>
          <a:p>
            <a:endParaRPr lang="en-US" dirty="0">
              <a:ln w="0"/>
              <a:solidFill>
                <a:schemeClr val="accent1"/>
              </a:solidFill>
              <a:effectLst>
                <a:outerShdw blurRad="38100" dist="25400" dir="5400000" algn="ctr" rotWithShape="0">
                  <a:srgbClr val="6E747A">
                    <a:alpha val="43000"/>
                  </a:srgbClr>
                </a:outerShdw>
              </a:effectLst>
            </a:endParaRPr>
          </a:p>
          <a:p>
            <a:endParaRPr lang="en-US" dirty="0">
              <a:ln w="0"/>
              <a:solidFill>
                <a:schemeClr val="accent1"/>
              </a:solidFill>
              <a:effectLst>
                <a:outerShdw blurRad="38100" dist="25400" dir="5400000" algn="ctr" rotWithShape="0">
                  <a:srgbClr val="6E747A">
                    <a:alpha val="43000"/>
                  </a:srgbClr>
                </a:outerShdw>
              </a:effectLst>
            </a:endParaRPr>
          </a:p>
        </p:txBody>
      </p:sp>
      <p:sp>
        <p:nvSpPr>
          <p:cNvPr id="6" name="Rectangle 5"/>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17357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42594"/>
            <a:ext cx="6520607" cy="732441"/>
          </a:xfrm>
        </p:spPr>
        <p:txBody>
          <a:bodyPr>
            <a:noAutofit/>
          </a:bodyPr>
          <a:lstStyle/>
          <a:p>
            <a:pPr>
              <a:defRPr/>
            </a:pPr>
            <a:r>
              <a:rPr lang="en-US" dirty="0"/>
              <a:t>Blend Logs and Business Data with 360 view - Cyber Security Investigating</a:t>
            </a:r>
          </a:p>
        </p:txBody>
      </p:sp>
      <p:cxnSp>
        <p:nvCxnSpPr>
          <p:cNvPr id="184" name="Straight Arrow Connector 183"/>
          <p:cNvCxnSpPr/>
          <p:nvPr/>
        </p:nvCxnSpPr>
        <p:spPr bwMode="auto">
          <a:xfrm>
            <a:off x="4206482" y="4273735"/>
            <a:ext cx="48290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5" name="Rounded Rectangle 184"/>
          <p:cNvSpPr>
            <a:spLocks noChangeArrowheads="1"/>
          </p:cNvSpPr>
          <p:nvPr/>
        </p:nvSpPr>
        <p:spPr bwMode="auto">
          <a:xfrm>
            <a:off x="4747995" y="3935597"/>
            <a:ext cx="594121" cy="681038"/>
          </a:xfrm>
          <a:prstGeom prst="roundRect">
            <a:avLst>
              <a:gd name="adj" fmla="val 6581"/>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45151" name="Title 2"/>
          <p:cNvSpPr txBox="1">
            <a:spLocks/>
          </p:cNvSpPr>
          <p:nvPr/>
        </p:nvSpPr>
        <p:spPr bwMode="auto">
          <a:xfrm>
            <a:off x="4736115" y="4155238"/>
            <a:ext cx="623047" cy="403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800" b="0" dirty="0">
                <a:solidFill>
                  <a:srgbClr val="0055B8"/>
                </a:solidFill>
              </a:rPr>
              <a:t>Existing ETL Tool or </a:t>
            </a:r>
            <a:r>
              <a:rPr lang="en-US" altLang="en-US" sz="800" dirty="0">
                <a:solidFill>
                  <a:srgbClr val="0055B8"/>
                </a:solidFill>
              </a:rPr>
              <a:t>PDI</a:t>
            </a:r>
          </a:p>
        </p:txBody>
      </p:sp>
      <p:cxnSp>
        <p:nvCxnSpPr>
          <p:cNvPr id="187" name="Straight Arrow Connector 186"/>
          <p:cNvCxnSpPr/>
          <p:nvPr/>
        </p:nvCxnSpPr>
        <p:spPr bwMode="auto">
          <a:xfrm>
            <a:off x="5401647" y="4273735"/>
            <a:ext cx="251222"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53"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5656" y="3992050"/>
            <a:ext cx="495300" cy="131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60" name="Picture 12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566384" y="4035002"/>
            <a:ext cx="599089" cy="579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7" name="Title 2"/>
          <p:cNvSpPr txBox="1">
            <a:spLocks/>
          </p:cNvSpPr>
          <p:nvPr/>
        </p:nvSpPr>
        <p:spPr bwMode="auto">
          <a:xfrm>
            <a:off x="3580213" y="4285641"/>
            <a:ext cx="553640" cy="285750"/>
          </a:xfrm>
          <a:prstGeom prst="rect">
            <a:avLst/>
          </a:prstGeom>
        </p:spPr>
        <p:txBody>
          <a:bodyPr>
            <a:normAutofit fontScale="97500"/>
          </a:bodyPr>
          <a:lstStyle/>
          <a:p>
            <a:pPr algn="ctr" fontAlgn="auto">
              <a:spcAft>
                <a:spcPts val="0"/>
              </a:spcAft>
              <a:defRPr/>
            </a:pPr>
            <a:r>
              <a:rPr lang="en-US" sz="1100" dirty="0">
                <a:solidFill>
                  <a:srgbClr val="0055B8"/>
                </a:solidFill>
                <a:latin typeface="Arial"/>
                <a:ea typeface="Open Sans Light" pitchFamily="34" charset="0"/>
                <a:cs typeface="Arial"/>
              </a:rPr>
              <a:t>EDW</a:t>
            </a:r>
          </a:p>
        </p:txBody>
      </p:sp>
      <p:pic>
        <p:nvPicPr>
          <p:cNvPr id="45158" name="Picture 16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54414" y="3794615"/>
            <a:ext cx="577436" cy="558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59" name="Picture 16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82964" y="4080365"/>
            <a:ext cx="577436" cy="558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3" name="Title 2"/>
          <p:cNvSpPr txBox="1">
            <a:spLocks/>
          </p:cNvSpPr>
          <p:nvPr/>
        </p:nvSpPr>
        <p:spPr bwMode="auto">
          <a:xfrm>
            <a:off x="5724307" y="4257066"/>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Data Marts</a:t>
            </a:r>
          </a:p>
        </p:txBody>
      </p:sp>
      <p:sp>
        <p:nvSpPr>
          <p:cNvPr id="180" name="Rounded Rectangle 179"/>
          <p:cNvSpPr>
            <a:spLocks noChangeArrowheads="1"/>
          </p:cNvSpPr>
          <p:nvPr/>
        </p:nvSpPr>
        <p:spPr bwMode="auto">
          <a:xfrm>
            <a:off x="7945305" y="1930585"/>
            <a:ext cx="685800" cy="1428750"/>
          </a:xfrm>
          <a:prstGeom prst="roundRect">
            <a:avLst>
              <a:gd name="adj" fmla="val 598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46" name="Picture 15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02550" y="2007562"/>
            <a:ext cx="571500" cy="151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2" name="Title 2"/>
          <p:cNvSpPr txBox="1">
            <a:spLocks/>
          </p:cNvSpPr>
          <p:nvPr/>
        </p:nvSpPr>
        <p:spPr bwMode="auto">
          <a:xfrm>
            <a:off x="7912552" y="2146119"/>
            <a:ext cx="747436" cy="228600"/>
          </a:xfrm>
          <a:prstGeom prst="rect">
            <a:avLst/>
          </a:prstGeom>
        </p:spPr>
        <p:txBody>
          <a:bodyPr>
            <a:noAutofit/>
          </a:bodyPr>
          <a:lstStyle/>
          <a:p>
            <a:pPr algn="ctr" fontAlgn="auto">
              <a:spcAft>
                <a:spcPts val="0"/>
              </a:spcAft>
              <a:defRPr/>
            </a:pPr>
            <a:r>
              <a:rPr lang="en-US" sz="1000" b="1" dirty="0">
                <a:solidFill>
                  <a:srgbClr val="0055B8"/>
                </a:solidFill>
                <a:latin typeface="Arial"/>
                <a:ea typeface="Open Sans Light" pitchFamily="34" charset="0"/>
                <a:cs typeface="Arial"/>
              </a:rPr>
              <a:t>Cyber </a:t>
            </a:r>
            <a:r>
              <a:rPr lang="en-US" sz="1000" b="1" dirty="0" err="1">
                <a:solidFill>
                  <a:srgbClr val="0055B8"/>
                </a:solidFill>
                <a:latin typeface="Arial"/>
                <a:ea typeface="Open Sans Light" pitchFamily="34" charset="0"/>
                <a:cs typeface="Arial"/>
              </a:rPr>
              <a:t>SecurityAnalytics</a:t>
            </a:r>
            <a:endParaRPr lang="en-US" sz="1000" b="1" dirty="0">
              <a:solidFill>
                <a:srgbClr val="0055B8"/>
              </a:solidFill>
              <a:latin typeface="Arial"/>
              <a:ea typeface="Open Sans Light" pitchFamily="34" charset="0"/>
              <a:cs typeface="Arial"/>
            </a:endParaRPr>
          </a:p>
        </p:txBody>
      </p:sp>
      <p:pic>
        <p:nvPicPr>
          <p:cNvPr id="45148" name="Picture 15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054243" y="2684497"/>
            <a:ext cx="466725"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0" name="Rounded Rectangle 159"/>
          <p:cNvSpPr>
            <a:spLocks noChangeArrowheads="1"/>
          </p:cNvSpPr>
          <p:nvPr/>
        </p:nvSpPr>
        <p:spPr bwMode="auto">
          <a:xfrm>
            <a:off x="1801479" y="3091444"/>
            <a:ext cx="685800" cy="1503759"/>
          </a:xfrm>
          <a:prstGeom prst="roundRect">
            <a:avLst>
              <a:gd name="adj" fmla="val 501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32" name="Picture 8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10274" y="4036511"/>
            <a:ext cx="485775" cy="41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 name="Title 2"/>
          <p:cNvSpPr txBox="1">
            <a:spLocks/>
          </p:cNvSpPr>
          <p:nvPr/>
        </p:nvSpPr>
        <p:spPr bwMode="auto">
          <a:xfrm>
            <a:off x="1801479" y="3367215"/>
            <a:ext cx="685800" cy="641747"/>
          </a:xfrm>
          <a:prstGeom prst="rect">
            <a:avLst/>
          </a:prstGeom>
        </p:spPr>
        <p:txBody>
          <a:bodyPr>
            <a:normAutofit fontScale="82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Existing</a:t>
            </a:r>
          </a:p>
          <a:p>
            <a:pPr algn="ctr" fontAlgn="auto">
              <a:spcAft>
                <a:spcPts val="0"/>
              </a:spcAft>
              <a:defRPr/>
            </a:pPr>
            <a:r>
              <a:rPr lang="en-US" sz="1100" dirty="0">
                <a:solidFill>
                  <a:srgbClr val="0055B8"/>
                </a:solidFill>
                <a:latin typeface="Arial"/>
                <a:ea typeface="Open Sans Light" pitchFamily="34" charset="0"/>
                <a:cs typeface="Arial"/>
              </a:rPr>
              <a:t>ETL Tool</a:t>
            </a:r>
          </a:p>
          <a:p>
            <a:pPr algn="ctr" fontAlgn="auto">
              <a:spcAft>
                <a:spcPts val="0"/>
              </a:spcAft>
              <a:defRPr/>
            </a:pPr>
            <a:r>
              <a:rPr lang="en-US" sz="1100" dirty="0">
                <a:solidFill>
                  <a:srgbClr val="0055B8"/>
                </a:solidFill>
                <a:latin typeface="Arial"/>
                <a:ea typeface="Open Sans Light" pitchFamily="34" charset="0"/>
                <a:cs typeface="Arial"/>
              </a:rPr>
              <a:t>or </a:t>
            </a:r>
            <a:r>
              <a:rPr lang="en-US" sz="1100" b="1" dirty="0">
                <a:solidFill>
                  <a:srgbClr val="0055B8"/>
                </a:solidFill>
                <a:latin typeface="Arial"/>
                <a:ea typeface="Open Sans Light" pitchFamily="34" charset="0"/>
                <a:cs typeface="Arial"/>
              </a:rPr>
              <a:t>Pentaho</a:t>
            </a:r>
          </a:p>
        </p:txBody>
      </p:sp>
      <p:pic>
        <p:nvPicPr>
          <p:cNvPr id="45134" name="Picture 12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58838" y="3206269"/>
            <a:ext cx="571500" cy="151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65" name="Straight Arrow Connector 164"/>
          <p:cNvCxnSpPr/>
          <p:nvPr/>
        </p:nvCxnSpPr>
        <p:spPr bwMode="auto">
          <a:xfrm>
            <a:off x="2650524" y="4273735"/>
            <a:ext cx="83086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3" name="Title 2"/>
          <p:cNvSpPr txBox="1">
            <a:spLocks/>
          </p:cNvSpPr>
          <p:nvPr/>
        </p:nvSpPr>
        <p:spPr bwMode="auto">
          <a:xfrm>
            <a:off x="149975" y="3310161"/>
            <a:ext cx="1132745"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Employees or Outsiders </a:t>
            </a:r>
          </a:p>
        </p:txBody>
      </p:sp>
      <p:pic>
        <p:nvPicPr>
          <p:cNvPr id="45144" name="Picture 6" descr="people-cycle.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76689" y="3092256"/>
            <a:ext cx="255229" cy="2457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73" name="Straight Arrow Connector 172"/>
          <p:cNvCxnSpPr/>
          <p:nvPr/>
        </p:nvCxnSpPr>
        <p:spPr bwMode="auto">
          <a:xfrm>
            <a:off x="1020053" y="3841538"/>
            <a:ext cx="697536"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2" name="Title 2"/>
          <p:cNvSpPr txBox="1">
            <a:spLocks/>
          </p:cNvSpPr>
          <p:nvPr/>
        </p:nvSpPr>
        <p:spPr bwMode="auto">
          <a:xfrm>
            <a:off x="232101" y="3895460"/>
            <a:ext cx="914400" cy="216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SIEM</a:t>
            </a:r>
          </a:p>
        </p:txBody>
      </p:sp>
      <p:pic>
        <p:nvPicPr>
          <p:cNvPr id="45139" name="Picture 7" descr="document-download.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50827" y="4172370"/>
            <a:ext cx="312274" cy="231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140" name="Title 2"/>
          <p:cNvSpPr txBox="1">
            <a:spLocks/>
          </p:cNvSpPr>
          <p:nvPr/>
        </p:nvSpPr>
        <p:spPr bwMode="auto">
          <a:xfrm>
            <a:off x="228513" y="4374257"/>
            <a:ext cx="87595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External </a:t>
            </a:r>
            <a:r>
              <a:rPr lang="en-US" altLang="en-US" sz="1000" b="0" dirty="0" err="1">
                <a:solidFill>
                  <a:srgbClr val="0055B8"/>
                </a:solidFill>
              </a:rPr>
              <a:t>WatchList</a:t>
            </a:r>
            <a:r>
              <a:rPr lang="en-US" altLang="en-US" sz="1000" b="0" dirty="0">
                <a:solidFill>
                  <a:srgbClr val="0055B8"/>
                </a:solidFill>
              </a:rPr>
              <a:t> of URL sites</a:t>
            </a:r>
          </a:p>
        </p:txBody>
      </p:sp>
      <p:pic>
        <p:nvPicPr>
          <p:cNvPr id="45127" name="Picture 3" descr="laptop-chart.png"/>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32775" y="3697692"/>
            <a:ext cx="312274" cy="219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24" name="Picture 10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877716" y="3912451"/>
            <a:ext cx="909362" cy="761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9" name="Title 2"/>
          <p:cNvSpPr txBox="1">
            <a:spLocks/>
          </p:cNvSpPr>
          <p:nvPr/>
        </p:nvSpPr>
        <p:spPr bwMode="auto">
          <a:xfrm>
            <a:off x="7986978" y="4197535"/>
            <a:ext cx="685800" cy="346472"/>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BI Tools</a:t>
            </a:r>
          </a:p>
        </p:txBody>
      </p:sp>
      <p:cxnSp>
        <p:nvCxnSpPr>
          <p:cNvPr id="147" name="Straight Arrow Connector 146"/>
          <p:cNvCxnSpPr>
            <a:endCxn id="45124" idx="1"/>
          </p:cNvCxnSpPr>
          <p:nvPr/>
        </p:nvCxnSpPr>
        <p:spPr bwMode="auto">
          <a:xfrm>
            <a:off x="6686283" y="4273735"/>
            <a:ext cx="1191433" cy="19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bwMode="auto">
          <a:xfrm flipV="1">
            <a:off x="8267964" y="3473635"/>
            <a:ext cx="4763" cy="481013"/>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bwMode="auto">
          <a:xfrm flipH="1">
            <a:off x="6686283" y="3941550"/>
            <a:ext cx="1586444"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pic>
        <p:nvPicPr>
          <p:cNvPr id="45086" name="Picture 4" descr="earth-chats.png"/>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533481" y="1454629"/>
            <a:ext cx="321459" cy="272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0" name="Title 2"/>
          <p:cNvSpPr txBox="1">
            <a:spLocks/>
          </p:cNvSpPr>
          <p:nvPr/>
        </p:nvSpPr>
        <p:spPr bwMode="auto">
          <a:xfrm>
            <a:off x="291636" y="1711953"/>
            <a:ext cx="857250" cy="245268"/>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Sophos</a:t>
            </a:r>
          </a:p>
        </p:txBody>
      </p:sp>
      <p:cxnSp>
        <p:nvCxnSpPr>
          <p:cNvPr id="222" name="Straight Arrow Connector 221"/>
          <p:cNvCxnSpPr/>
          <p:nvPr/>
        </p:nvCxnSpPr>
        <p:spPr bwMode="auto">
          <a:xfrm>
            <a:off x="1020053" y="1930585"/>
            <a:ext cx="697536" cy="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15" name="Picture 95"/>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77576" y="1961133"/>
            <a:ext cx="246451" cy="246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9" name="Title 2"/>
          <p:cNvSpPr txBox="1">
            <a:spLocks/>
          </p:cNvSpPr>
          <p:nvPr/>
        </p:nvSpPr>
        <p:spPr bwMode="auto">
          <a:xfrm>
            <a:off x="460312" y="2175857"/>
            <a:ext cx="481012" cy="211931"/>
          </a:xfrm>
          <a:prstGeom prst="rect">
            <a:avLst/>
          </a:prstGeom>
        </p:spPr>
        <p:txBody>
          <a:bodyPr>
            <a:noAutofit/>
          </a:bodyPr>
          <a:lstStyle/>
          <a:p>
            <a:pPr algn="ctr" fontAlgn="auto">
              <a:spcAft>
                <a:spcPts val="0"/>
              </a:spcAft>
              <a:defRPr/>
            </a:pPr>
            <a:r>
              <a:rPr lang="en-US" sz="1000" dirty="0">
                <a:solidFill>
                  <a:srgbClr val="0055B8"/>
                </a:solidFill>
                <a:latin typeface="Arial"/>
                <a:ea typeface="Open Sans Light" pitchFamily="34" charset="0"/>
                <a:cs typeface="Arial"/>
              </a:rPr>
              <a:t>Web Logs</a:t>
            </a:r>
          </a:p>
        </p:txBody>
      </p:sp>
      <p:sp>
        <p:nvSpPr>
          <p:cNvPr id="45112" name="Title 2"/>
          <p:cNvSpPr txBox="1">
            <a:spLocks/>
          </p:cNvSpPr>
          <p:nvPr/>
        </p:nvSpPr>
        <p:spPr bwMode="auto">
          <a:xfrm>
            <a:off x="346012" y="1208284"/>
            <a:ext cx="688549" cy="15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LDAP</a:t>
            </a:r>
          </a:p>
        </p:txBody>
      </p:sp>
      <p:sp>
        <p:nvSpPr>
          <p:cNvPr id="218" name="Rounded Rectangle 217"/>
          <p:cNvSpPr>
            <a:spLocks noChangeArrowheads="1"/>
          </p:cNvSpPr>
          <p:nvPr/>
        </p:nvSpPr>
        <p:spPr bwMode="auto">
          <a:xfrm>
            <a:off x="1745597" y="1073338"/>
            <a:ext cx="764304" cy="1729977"/>
          </a:xfrm>
          <a:prstGeom prst="roundRect">
            <a:avLst>
              <a:gd name="adj" fmla="val 7252"/>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19" name="Title 2"/>
          <p:cNvSpPr txBox="1">
            <a:spLocks/>
          </p:cNvSpPr>
          <p:nvPr/>
        </p:nvSpPr>
        <p:spPr bwMode="auto">
          <a:xfrm>
            <a:off x="1665565" y="1461112"/>
            <a:ext cx="925860" cy="571500"/>
          </a:xfrm>
          <a:prstGeom prst="rect">
            <a:avLst/>
          </a:prstGeom>
        </p:spPr>
        <p:txBody>
          <a:bodyPr>
            <a:noAutofit/>
          </a:bodyPr>
          <a:lstStyle/>
          <a:p>
            <a:pPr algn="ctr" fontAlgn="auto">
              <a:spcAft>
                <a:spcPts val="0"/>
              </a:spcAft>
              <a:defRPr/>
            </a:pPr>
            <a:r>
              <a:rPr lang="en-US" sz="1050" dirty="0">
                <a:solidFill>
                  <a:srgbClr val="0055B8"/>
                </a:solidFill>
                <a:latin typeface="Arial"/>
                <a:ea typeface="Open Sans Light" pitchFamily="34" charset="0"/>
                <a:cs typeface="Arial"/>
              </a:rPr>
              <a:t>Automated Onboarding</a:t>
            </a:r>
            <a:endParaRPr lang="en-US" sz="1050" b="1" dirty="0">
              <a:solidFill>
                <a:srgbClr val="0055B8"/>
              </a:solidFill>
              <a:latin typeface="Arial"/>
              <a:ea typeface="Open Sans Light" pitchFamily="34" charset="0"/>
              <a:cs typeface="Arial"/>
            </a:endParaRPr>
          </a:p>
        </p:txBody>
      </p:sp>
      <p:pic>
        <p:nvPicPr>
          <p:cNvPr id="45107" name="Picture 121"/>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39335" y="2083840"/>
            <a:ext cx="415711" cy="538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08" name="Picture 12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68512" y="1137246"/>
            <a:ext cx="571479" cy="151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11" name="Straight Arrow Connector 210"/>
          <p:cNvCxnSpPr>
            <a:endCxn id="45102" idx="1"/>
          </p:cNvCxnSpPr>
          <p:nvPr/>
        </p:nvCxnSpPr>
        <p:spPr bwMode="auto">
          <a:xfrm flipV="1">
            <a:off x="2650524" y="1899871"/>
            <a:ext cx="730122" cy="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02" name="Picture 136"/>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3380646" y="1587869"/>
            <a:ext cx="984772" cy="6240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103" name="Picture 13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22451" y="1972440"/>
            <a:ext cx="251209" cy="186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4" name="Title 2"/>
          <p:cNvSpPr txBox="1">
            <a:spLocks/>
          </p:cNvSpPr>
          <p:nvPr/>
        </p:nvSpPr>
        <p:spPr bwMode="auto">
          <a:xfrm>
            <a:off x="3479009" y="1629981"/>
            <a:ext cx="800099"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Hadoop</a:t>
            </a:r>
            <a:br>
              <a:rPr lang="en-US" sz="1100" dirty="0">
                <a:solidFill>
                  <a:srgbClr val="0055B8"/>
                </a:solidFill>
                <a:latin typeface="Arial"/>
                <a:ea typeface="Open Sans Light" pitchFamily="34" charset="0"/>
                <a:cs typeface="Arial"/>
              </a:rPr>
            </a:br>
            <a:r>
              <a:rPr lang="en-US" sz="1100" dirty="0">
                <a:solidFill>
                  <a:srgbClr val="0055B8"/>
                </a:solidFill>
                <a:latin typeface="Arial"/>
                <a:ea typeface="Open Sans Light" pitchFamily="34" charset="0"/>
                <a:cs typeface="Arial"/>
              </a:rPr>
              <a:t>Cluster</a:t>
            </a:r>
          </a:p>
        </p:txBody>
      </p:sp>
      <p:pic>
        <p:nvPicPr>
          <p:cNvPr id="45090" name="Picture 110" descr="spread-points.png"/>
          <p:cNvPicPr>
            <a:picLocks noChangeAspect="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556694" y="1057859"/>
            <a:ext cx="300788" cy="196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5" name="Straight Arrow Connector 234"/>
          <p:cNvCxnSpPr/>
          <p:nvPr/>
        </p:nvCxnSpPr>
        <p:spPr bwMode="auto">
          <a:xfrm flipV="1">
            <a:off x="4264541" y="1874057"/>
            <a:ext cx="499405" cy="5957"/>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bwMode="auto">
          <a:xfrm flipV="1">
            <a:off x="5493324" y="1695267"/>
            <a:ext cx="365522" cy="595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084" name="Picture 14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90035" y="1297174"/>
            <a:ext cx="596248" cy="57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85" name="Picture 14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14391" y="1587767"/>
            <a:ext cx="655873" cy="633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3" name="Title 2"/>
          <p:cNvSpPr txBox="1">
            <a:spLocks/>
          </p:cNvSpPr>
          <p:nvPr/>
        </p:nvSpPr>
        <p:spPr bwMode="auto">
          <a:xfrm>
            <a:off x="5895755" y="1816287"/>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Analytic DB</a:t>
            </a:r>
          </a:p>
        </p:txBody>
      </p:sp>
      <p:cxnSp>
        <p:nvCxnSpPr>
          <p:cNvPr id="240" name="Straight Arrow Connector 239"/>
          <p:cNvCxnSpPr/>
          <p:nvPr/>
        </p:nvCxnSpPr>
        <p:spPr bwMode="auto">
          <a:xfrm rot="5400000">
            <a:off x="8138183" y="1681746"/>
            <a:ext cx="269082" cy="0"/>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p:nvPr/>
        </p:nvCxnSpPr>
        <p:spPr bwMode="auto">
          <a:xfrm flipH="1">
            <a:off x="6734432" y="1547206"/>
            <a:ext cx="1538292"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sp>
        <p:nvSpPr>
          <p:cNvPr id="45069" name="TextBox 12"/>
          <p:cNvSpPr txBox="1">
            <a:spLocks noChangeArrowheads="1"/>
          </p:cNvSpPr>
          <p:nvPr/>
        </p:nvSpPr>
        <p:spPr bwMode="auto">
          <a:xfrm>
            <a:off x="4006800" y="2809919"/>
            <a:ext cx="3552327"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spcAft>
                <a:spcPts val="600"/>
              </a:spcAft>
              <a:buFontTx/>
              <a:buNone/>
            </a:pPr>
            <a:r>
              <a:rPr lang="en-US" altLang="en-US" sz="1050" dirty="0">
                <a:solidFill>
                  <a:srgbClr val="C00F2D"/>
                </a:solidFill>
                <a:latin typeface="Open Sans"/>
                <a:ea typeface="ＭＳ Ｐゴシック" charset="0"/>
                <a:cs typeface="Open Sans"/>
              </a:rPr>
              <a:t>On-Demand Integration &amp; Blending</a:t>
            </a:r>
          </a:p>
        </p:txBody>
      </p:sp>
      <p:cxnSp>
        <p:nvCxnSpPr>
          <p:cNvPr id="252" name="Straight Arrow Connector 251"/>
          <p:cNvCxnSpPr/>
          <p:nvPr/>
        </p:nvCxnSpPr>
        <p:spPr bwMode="auto">
          <a:xfrm flipH="1" flipV="1">
            <a:off x="4264541" y="3063835"/>
            <a:ext cx="3495503" cy="9753"/>
          </a:xfrm>
          <a:prstGeom prst="straightConnector1">
            <a:avLst/>
          </a:prstGeom>
          <a:ln>
            <a:solidFill>
              <a:schemeClr val="accent1"/>
            </a:solidFill>
            <a:headEnd type="triangl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248" name="Straight Arrow Connector 247"/>
          <p:cNvCxnSpPr/>
          <p:nvPr/>
        </p:nvCxnSpPr>
        <p:spPr bwMode="auto">
          <a:xfrm>
            <a:off x="5502234" y="2029078"/>
            <a:ext cx="2410318" cy="839388"/>
          </a:xfrm>
          <a:prstGeom prst="straightConnector1">
            <a:avLst/>
          </a:prstGeom>
          <a:ln>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706705" y="1466667"/>
            <a:ext cx="867212" cy="970359"/>
            <a:chOff x="4706705" y="1359087"/>
            <a:chExt cx="867212" cy="970359"/>
          </a:xfrm>
        </p:grpSpPr>
        <p:sp>
          <p:nvSpPr>
            <p:cNvPr id="236" name="Rounded Rectangle 235"/>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37" name="Title 2"/>
            <p:cNvSpPr txBox="1">
              <a:spLocks/>
            </p:cNvSpPr>
            <p:nvPr/>
          </p:nvSpPr>
          <p:spPr bwMode="auto">
            <a:xfrm>
              <a:off x="4706705" y="1650597"/>
              <a:ext cx="867212" cy="431284"/>
            </a:xfrm>
            <a:prstGeom prst="rect">
              <a:avLst/>
            </a:prstGeom>
          </p:spPr>
          <p:txBody>
            <a:bodyPr>
              <a:noAutofit/>
            </a:bodyPr>
            <a:lstStyle/>
            <a:p>
              <a:pPr algn="ctr" fontAlgn="auto">
                <a:spcAft>
                  <a:spcPts val="0"/>
                </a:spcAft>
                <a:defRPr/>
              </a:pPr>
              <a:r>
                <a:rPr lang="en-US" sz="1000" b="1" dirty="0">
                  <a:solidFill>
                    <a:srgbClr val="0055B8"/>
                  </a:solidFill>
                  <a:latin typeface="Arial"/>
                  <a:ea typeface="Open Sans Light" pitchFamily="34" charset="0"/>
                  <a:cs typeface="Arial"/>
                </a:rPr>
                <a:t>Data Integration </a:t>
              </a:r>
            </a:p>
          </p:txBody>
        </p:sp>
      </p:grpSp>
      <p:grpSp>
        <p:nvGrpSpPr>
          <p:cNvPr id="80" name="Group 79"/>
          <p:cNvGrpSpPr/>
          <p:nvPr/>
        </p:nvGrpSpPr>
        <p:grpSpPr>
          <a:xfrm>
            <a:off x="3381911" y="2878988"/>
            <a:ext cx="940646" cy="770946"/>
            <a:chOff x="4698817" y="1359087"/>
            <a:chExt cx="867212" cy="970359"/>
          </a:xfrm>
        </p:grpSpPr>
        <p:sp>
          <p:nvSpPr>
            <p:cNvPr id="81" name="Rounded Rectangle 80"/>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82" name="Title 2"/>
            <p:cNvSpPr txBox="1">
              <a:spLocks/>
            </p:cNvSpPr>
            <p:nvPr/>
          </p:nvSpPr>
          <p:spPr bwMode="auto">
            <a:xfrm>
              <a:off x="4698817" y="1694440"/>
              <a:ext cx="867212" cy="431284"/>
            </a:xfrm>
            <a:prstGeom prst="rect">
              <a:avLst/>
            </a:prstGeom>
          </p:spPr>
          <p:txBody>
            <a:bodyPr>
              <a:noAutofit/>
            </a:bodyPr>
            <a:lstStyle/>
            <a:p>
              <a:pPr algn="ctr" fontAlgn="auto">
                <a:spcAft>
                  <a:spcPts val="0"/>
                </a:spcAft>
                <a:defRPr/>
              </a:pPr>
              <a:r>
                <a:rPr lang="en-US" sz="1050" b="1" dirty="0">
                  <a:solidFill>
                    <a:srgbClr val="0055B8"/>
                  </a:solidFill>
                  <a:latin typeface="Arial"/>
                  <a:ea typeface="Open Sans Light" pitchFamily="34" charset="0"/>
                  <a:cs typeface="Arial"/>
                </a:rPr>
                <a:t>Data Integration </a:t>
              </a:r>
            </a:p>
          </p:txBody>
        </p:sp>
        <p:pic>
          <p:nvPicPr>
            <p:cNvPr id="83"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0636" y="1438522"/>
              <a:ext cx="696913" cy="2390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cxnSp>
        <p:nvCxnSpPr>
          <p:cNvPr id="125" name="Straight Arrow Connector 124"/>
          <p:cNvCxnSpPr/>
          <p:nvPr/>
        </p:nvCxnSpPr>
        <p:spPr bwMode="auto">
          <a:xfrm flipH="1" flipV="1">
            <a:off x="3874580" y="2477574"/>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pic>
        <p:nvPicPr>
          <p:cNvPr id="84"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5656" y="1511280"/>
            <a:ext cx="696913" cy="189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3" name="Straight Arrow Connector 92"/>
          <p:cNvCxnSpPr/>
          <p:nvPr/>
        </p:nvCxnSpPr>
        <p:spPr bwMode="auto">
          <a:xfrm flipH="1" flipV="1">
            <a:off x="3868148" y="3660222"/>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784106" y="2132342"/>
            <a:ext cx="718128" cy="553998"/>
          </a:xfrm>
          <a:prstGeom prst="rect">
            <a:avLst/>
          </a:prstGeom>
          <a:solidFill>
            <a:schemeClr val="accent1">
              <a:lumMod val="75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000" b="1" dirty="0">
                <a:solidFill>
                  <a:schemeClr val="bg1"/>
                </a:solidFill>
              </a:rPr>
              <a:t>R, Python Weka</a:t>
            </a:r>
          </a:p>
        </p:txBody>
      </p:sp>
      <p:sp>
        <p:nvSpPr>
          <p:cNvPr id="5" name="Rectangle 4"/>
          <p:cNvSpPr/>
          <p:nvPr/>
        </p:nvSpPr>
        <p:spPr>
          <a:xfrm>
            <a:off x="3481391" y="2149232"/>
            <a:ext cx="783150" cy="396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mj-lt"/>
              </a:rPr>
              <a:t>PDI in cluster processing</a:t>
            </a:r>
          </a:p>
        </p:txBody>
      </p:sp>
      <p:cxnSp>
        <p:nvCxnSpPr>
          <p:cNvPr id="78" name="Straight Arrow Connector 77"/>
          <p:cNvCxnSpPr/>
          <p:nvPr/>
        </p:nvCxnSpPr>
        <p:spPr>
          <a:xfrm>
            <a:off x="1353881" y="389315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7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4160" y="53113"/>
            <a:ext cx="6590770" cy="732441"/>
          </a:xfrm>
        </p:spPr>
        <p:txBody>
          <a:bodyPr/>
          <a:lstStyle/>
          <a:p>
            <a:r>
              <a:rPr lang="en-US" dirty="0"/>
              <a:t>Greatly improve analysis time</a:t>
            </a:r>
          </a:p>
        </p:txBody>
      </p:sp>
      <p:sp>
        <p:nvSpPr>
          <p:cNvPr id="4" name="Oval 3"/>
          <p:cNvSpPr/>
          <p:nvPr/>
        </p:nvSpPr>
        <p:spPr>
          <a:xfrm>
            <a:off x="419299" y="1536180"/>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 name="Oval 4"/>
          <p:cNvSpPr/>
          <p:nvPr/>
        </p:nvSpPr>
        <p:spPr>
          <a:xfrm>
            <a:off x="1591318" y="1547837"/>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7" name="Oval 6"/>
          <p:cNvSpPr/>
          <p:nvPr/>
        </p:nvSpPr>
        <p:spPr>
          <a:xfrm>
            <a:off x="2776465" y="1526917"/>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8" name="TextBox 7"/>
          <p:cNvSpPr txBox="1"/>
          <p:nvPr/>
        </p:nvSpPr>
        <p:spPr>
          <a:xfrm>
            <a:off x="2785179" y="1770634"/>
            <a:ext cx="880330" cy="461665"/>
          </a:xfrm>
          <a:prstGeom prst="rect">
            <a:avLst/>
          </a:prstGeom>
          <a:noFill/>
        </p:spPr>
        <p:txBody>
          <a:bodyPr wrap="square" rtlCol="0">
            <a:spAutoFit/>
          </a:bodyPr>
          <a:lstStyle/>
          <a:p>
            <a:pPr algn="ctr"/>
            <a:r>
              <a:rPr lang="en-US" sz="1200" dirty="0"/>
              <a:t>In-line Analytics</a:t>
            </a:r>
          </a:p>
        </p:txBody>
      </p:sp>
      <p:sp>
        <p:nvSpPr>
          <p:cNvPr id="10" name="TextBox 9"/>
          <p:cNvSpPr txBox="1"/>
          <p:nvPr/>
        </p:nvSpPr>
        <p:spPr>
          <a:xfrm>
            <a:off x="1565017" y="1689652"/>
            <a:ext cx="978929" cy="646331"/>
          </a:xfrm>
          <a:prstGeom prst="rect">
            <a:avLst/>
          </a:prstGeom>
          <a:noFill/>
        </p:spPr>
        <p:txBody>
          <a:bodyPr wrap="square" rtlCol="0" anchor="ctr">
            <a:spAutoFit/>
          </a:bodyPr>
          <a:lstStyle/>
          <a:p>
            <a:pPr algn="ctr"/>
            <a:r>
              <a:rPr lang="en-US" sz="1200" dirty="0"/>
              <a:t>Parse Logs &amp; Enrichment</a:t>
            </a:r>
          </a:p>
        </p:txBody>
      </p:sp>
      <p:sp>
        <p:nvSpPr>
          <p:cNvPr id="12" name="Oval 11"/>
          <p:cNvSpPr/>
          <p:nvPr/>
        </p:nvSpPr>
        <p:spPr>
          <a:xfrm>
            <a:off x="3990541" y="1517952"/>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3" name="TextBox 12"/>
          <p:cNvSpPr txBox="1"/>
          <p:nvPr/>
        </p:nvSpPr>
        <p:spPr>
          <a:xfrm>
            <a:off x="4118950" y="1836975"/>
            <a:ext cx="880330" cy="276999"/>
          </a:xfrm>
          <a:prstGeom prst="rect">
            <a:avLst/>
          </a:prstGeom>
          <a:noFill/>
        </p:spPr>
        <p:txBody>
          <a:bodyPr wrap="square" rtlCol="0">
            <a:spAutoFit/>
          </a:bodyPr>
          <a:lstStyle/>
          <a:p>
            <a:r>
              <a:rPr lang="en-US" sz="1200" dirty="0"/>
              <a:t>Alerting</a:t>
            </a:r>
          </a:p>
        </p:txBody>
      </p:sp>
      <p:sp>
        <p:nvSpPr>
          <p:cNvPr id="14" name="Oval 13"/>
          <p:cNvSpPr/>
          <p:nvPr/>
        </p:nvSpPr>
        <p:spPr>
          <a:xfrm>
            <a:off x="5218191" y="1519865"/>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5" name="TextBox 14"/>
          <p:cNvSpPr txBox="1"/>
          <p:nvPr/>
        </p:nvSpPr>
        <p:spPr>
          <a:xfrm>
            <a:off x="5283976" y="1856306"/>
            <a:ext cx="880330" cy="276999"/>
          </a:xfrm>
          <a:prstGeom prst="rect">
            <a:avLst/>
          </a:prstGeom>
          <a:noFill/>
        </p:spPr>
        <p:txBody>
          <a:bodyPr wrap="square" rtlCol="0">
            <a:spAutoFit/>
          </a:bodyPr>
          <a:lstStyle/>
          <a:p>
            <a:r>
              <a:rPr lang="en-US" sz="1200" dirty="0"/>
              <a:t>Reporting</a:t>
            </a:r>
          </a:p>
        </p:txBody>
      </p:sp>
      <p:sp>
        <p:nvSpPr>
          <p:cNvPr id="16" name="Oval 15"/>
          <p:cNvSpPr/>
          <p:nvPr/>
        </p:nvSpPr>
        <p:spPr>
          <a:xfrm>
            <a:off x="6434957" y="1500143"/>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7" name="TextBox 16"/>
          <p:cNvSpPr txBox="1"/>
          <p:nvPr/>
        </p:nvSpPr>
        <p:spPr>
          <a:xfrm>
            <a:off x="6420381" y="1745633"/>
            <a:ext cx="931925" cy="461665"/>
          </a:xfrm>
          <a:prstGeom prst="rect">
            <a:avLst/>
          </a:prstGeom>
          <a:noFill/>
        </p:spPr>
        <p:txBody>
          <a:bodyPr wrap="square" rtlCol="0">
            <a:spAutoFit/>
          </a:bodyPr>
          <a:lstStyle/>
          <a:p>
            <a:pPr algn="ctr"/>
            <a:r>
              <a:rPr lang="en-US" sz="1200" dirty="0" err="1"/>
              <a:t>InteractiveAnalytics</a:t>
            </a:r>
            <a:endParaRPr lang="en-US" sz="1200" dirty="0"/>
          </a:p>
        </p:txBody>
      </p:sp>
      <p:sp>
        <p:nvSpPr>
          <p:cNvPr id="18" name="Oval 17"/>
          <p:cNvSpPr/>
          <p:nvPr/>
        </p:nvSpPr>
        <p:spPr>
          <a:xfrm>
            <a:off x="7656812" y="1499035"/>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9" name="TextBox 18"/>
          <p:cNvSpPr txBox="1"/>
          <p:nvPr/>
        </p:nvSpPr>
        <p:spPr>
          <a:xfrm>
            <a:off x="7617811" y="1734799"/>
            <a:ext cx="1013025" cy="461665"/>
          </a:xfrm>
          <a:prstGeom prst="rect">
            <a:avLst/>
          </a:prstGeom>
          <a:noFill/>
        </p:spPr>
        <p:txBody>
          <a:bodyPr wrap="square" rtlCol="0">
            <a:spAutoFit/>
          </a:bodyPr>
          <a:lstStyle/>
          <a:p>
            <a:r>
              <a:rPr lang="en-US" sz="1200" dirty="0"/>
              <a:t>Security &amp; Governance</a:t>
            </a:r>
          </a:p>
        </p:txBody>
      </p:sp>
      <p:sp>
        <p:nvSpPr>
          <p:cNvPr id="20" name="Right Arrow 19"/>
          <p:cNvSpPr/>
          <p:nvPr/>
        </p:nvSpPr>
        <p:spPr>
          <a:xfrm>
            <a:off x="419299" y="1021132"/>
            <a:ext cx="8223278" cy="4038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TextBox 20"/>
          <p:cNvSpPr txBox="1"/>
          <p:nvPr/>
        </p:nvSpPr>
        <p:spPr>
          <a:xfrm>
            <a:off x="7062911" y="1084516"/>
            <a:ext cx="1679944" cy="276999"/>
          </a:xfrm>
          <a:prstGeom prst="rect">
            <a:avLst/>
          </a:prstGeom>
          <a:noFill/>
        </p:spPr>
        <p:txBody>
          <a:bodyPr wrap="square" rtlCol="0">
            <a:spAutoFit/>
          </a:bodyPr>
          <a:lstStyle/>
          <a:p>
            <a:r>
              <a:rPr lang="en-US" sz="1200" dirty="0">
                <a:solidFill>
                  <a:schemeClr val="bg1"/>
                </a:solidFill>
              </a:rPr>
              <a:t>Months to Never</a:t>
            </a:r>
          </a:p>
        </p:txBody>
      </p:sp>
      <p:sp>
        <p:nvSpPr>
          <p:cNvPr id="22" name="Flowchart: Process 21"/>
          <p:cNvSpPr/>
          <p:nvPr/>
        </p:nvSpPr>
        <p:spPr>
          <a:xfrm>
            <a:off x="419299" y="2660650"/>
            <a:ext cx="8223278" cy="45469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Simplified by Pentaho Cyber Security Analytics</a:t>
            </a:r>
          </a:p>
        </p:txBody>
      </p:sp>
      <p:cxnSp>
        <p:nvCxnSpPr>
          <p:cNvPr id="39" name="Straight Arrow Connector 38"/>
          <p:cNvCxnSpPr/>
          <p:nvPr/>
        </p:nvCxnSpPr>
        <p:spPr>
          <a:xfrm>
            <a:off x="1329076" y="203954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511736" y="2043089"/>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714552" y="203710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931322" y="2018272"/>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167145" y="201118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372158" y="200408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44104" y="3389790"/>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8" name="Oval 57"/>
          <p:cNvSpPr/>
          <p:nvPr/>
        </p:nvSpPr>
        <p:spPr>
          <a:xfrm>
            <a:off x="1606598" y="3401447"/>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9" name="Oval 58"/>
          <p:cNvSpPr/>
          <p:nvPr/>
        </p:nvSpPr>
        <p:spPr>
          <a:xfrm>
            <a:off x="2782220" y="3380527"/>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2" name="TextBox 61"/>
          <p:cNvSpPr txBox="1"/>
          <p:nvPr/>
        </p:nvSpPr>
        <p:spPr>
          <a:xfrm>
            <a:off x="444104" y="3736446"/>
            <a:ext cx="1058630" cy="276999"/>
          </a:xfrm>
          <a:prstGeom prst="rect">
            <a:avLst/>
          </a:prstGeom>
          <a:noFill/>
        </p:spPr>
        <p:txBody>
          <a:bodyPr wrap="square" rtlCol="0">
            <a:spAutoFit/>
          </a:bodyPr>
          <a:lstStyle/>
          <a:p>
            <a:r>
              <a:rPr lang="en-US" sz="1200" dirty="0">
                <a:solidFill>
                  <a:schemeClr val="bg1"/>
                </a:solidFill>
              </a:rPr>
              <a:t>Automated</a:t>
            </a:r>
          </a:p>
        </p:txBody>
      </p:sp>
      <p:sp>
        <p:nvSpPr>
          <p:cNvPr id="63" name="Oval 62"/>
          <p:cNvSpPr/>
          <p:nvPr/>
        </p:nvSpPr>
        <p:spPr>
          <a:xfrm>
            <a:off x="3977246" y="3371562"/>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5" name="Oval 64"/>
          <p:cNvSpPr/>
          <p:nvPr/>
        </p:nvSpPr>
        <p:spPr>
          <a:xfrm>
            <a:off x="5214421" y="3373475"/>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7" name="Oval 66"/>
          <p:cNvSpPr/>
          <p:nvPr/>
        </p:nvSpPr>
        <p:spPr>
          <a:xfrm>
            <a:off x="6440712" y="3353753"/>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9" name="Oval 68"/>
          <p:cNvSpPr/>
          <p:nvPr/>
        </p:nvSpPr>
        <p:spPr>
          <a:xfrm>
            <a:off x="7672092" y="3352645"/>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cxnSp>
        <p:nvCxnSpPr>
          <p:cNvPr id="71" name="Straight Arrow Connector 70"/>
          <p:cNvCxnSpPr/>
          <p:nvPr/>
        </p:nvCxnSpPr>
        <p:spPr>
          <a:xfrm>
            <a:off x="1353881" y="389315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527016" y="3896699"/>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710782" y="390024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904941" y="3871882"/>
            <a:ext cx="30257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163375" y="386479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606595" y="3739984"/>
            <a:ext cx="1058630" cy="276999"/>
          </a:xfrm>
          <a:prstGeom prst="rect">
            <a:avLst/>
          </a:prstGeom>
          <a:noFill/>
        </p:spPr>
        <p:txBody>
          <a:bodyPr wrap="square" rtlCol="0">
            <a:spAutoFit/>
          </a:bodyPr>
          <a:lstStyle/>
          <a:p>
            <a:r>
              <a:rPr lang="en-US" sz="1200" dirty="0">
                <a:solidFill>
                  <a:schemeClr val="bg1"/>
                </a:solidFill>
              </a:rPr>
              <a:t>Automated</a:t>
            </a:r>
          </a:p>
        </p:txBody>
      </p:sp>
      <p:sp>
        <p:nvSpPr>
          <p:cNvPr id="78" name="TextBox 77"/>
          <p:cNvSpPr txBox="1"/>
          <p:nvPr/>
        </p:nvSpPr>
        <p:spPr>
          <a:xfrm>
            <a:off x="2790352" y="3732889"/>
            <a:ext cx="1058630" cy="276999"/>
          </a:xfrm>
          <a:prstGeom prst="rect">
            <a:avLst/>
          </a:prstGeom>
          <a:noFill/>
        </p:spPr>
        <p:txBody>
          <a:bodyPr wrap="square" rtlCol="0">
            <a:spAutoFit/>
          </a:bodyPr>
          <a:lstStyle/>
          <a:p>
            <a:r>
              <a:rPr lang="en-US" sz="1200" dirty="0">
                <a:solidFill>
                  <a:schemeClr val="bg1"/>
                </a:solidFill>
              </a:rPr>
              <a:t>Automated</a:t>
            </a:r>
          </a:p>
        </p:txBody>
      </p:sp>
      <p:sp>
        <p:nvSpPr>
          <p:cNvPr id="79" name="TextBox 78"/>
          <p:cNvSpPr txBox="1"/>
          <p:nvPr/>
        </p:nvSpPr>
        <p:spPr>
          <a:xfrm>
            <a:off x="3984742" y="3725796"/>
            <a:ext cx="1058630" cy="276999"/>
          </a:xfrm>
          <a:prstGeom prst="rect">
            <a:avLst/>
          </a:prstGeom>
          <a:noFill/>
        </p:spPr>
        <p:txBody>
          <a:bodyPr wrap="square" rtlCol="0">
            <a:spAutoFit/>
          </a:bodyPr>
          <a:lstStyle/>
          <a:p>
            <a:r>
              <a:rPr lang="en-US" sz="1200" dirty="0">
                <a:solidFill>
                  <a:schemeClr val="bg1"/>
                </a:solidFill>
              </a:rPr>
              <a:t>Automated</a:t>
            </a:r>
          </a:p>
        </p:txBody>
      </p:sp>
      <p:sp>
        <p:nvSpPr>
          <p:cNvPr id="80" name="TextBox 79"/>
          <p:cNvSpPr txBox="1"/>
          <p:nvPr/>
        </p:nvSpPr>
        <p:spPr>
          <a:xfrm>
            <a:off x="5231193" y="3729335"/>
            <a:ext cx="1058630" cy="276999"/>
          </a:xfrm>
          <a:prstGeom prst="rect">
            <a:avLst/>
          </a:prstGeom>
          <a:noFill/>
        </p:spPr>
        <p:txBody>
          <a:bodyPr wrap="square" rtlCol="0">
            <a:spAutoFit/>
          </a:bodyPr>
          <a:lstStyle/>
          <a:p>
            <a:r>
              <a:rPr lang="en-US" sz="1200" dirty="0">
                <a:solidFill>
                  <a:schemeClr val="bg1"/>
                </a:solidFill>
              </a:rPr>
              <a:t>Automated</a:t>
            </a:r>
          </a:p>
        </p:txBody>
      </p:sp>
      <p:sp>
        <p:nvSpPr>
          <p:cNvPr id="81" name="TextBox 80"/>
          <p:cNvSpPr txBox="1"/>
          <p:nvPr/>
        </p:nvSpPr>
        <p:spPr>
          <a:xfrm>
            <a:off x="6373169" y="3700853"/>
            <a:ext cx="1058630" cy="276999"/>
          </a:xfrm>
          <a:prstGeom prst="rect">
            <a:avLst/>
          </a:prstGeom>
          <a:noFill/>
        </p:spPr>
        <p:txBody>
          <a:bodyPr wrap="square" rtlCol="0">
            <a:spAutoFit/>
          </a:bodyPr>
          <a:lstStyle/>
          <a:p>
            <a:pPr algn="ctr"/>
            <a:r>
              <a:rPr lang="en-US" sz="1200" dirty="0">
                <a:solidFill>
                  <a:schemeClr val="bg1"/>
                </a:solidFill>
              </a:rPr>
              <a:t>Automated</a:t>
            </a:r>
          </a:p>
        </p:txBody>
      </p:sp>
      <p:sp>
        <p:nvSpPr>
          <p:cNvPr id="82" name="TextBox 81"/>
          <p:cNvSpPr txBox="1"/>
          <p:nvPr/>
        </p:nvSpPr>
        <p:spPr>
          <a:xfrm>
            <a:off x="7634556" y="3591306"/>
            <a:ext cx="1058630" cy="461665"/>
          </a:xfrm>
          <a:prstGeom prst="rect">
            <a:avLst/>
          </a:prstGeom>
          <a:noFill/>
        </p:spPr>
        <p:txBody>
          <a:bodyPr wrap="square" rtlCol="0">
            <a:spAutoFit/>
          </a:bodyPr>
          <a:lstStyle/>
          <a:p>
            <a:r>
              <a:rPr lang="en-US" sz="1200" dirty="0">
                <a:solidFill>
                  <a:schemeClr val="bg1"/>
                </a:solidFill>
              </a:rPr>
              <a:t>Security &amp; Governance  </a:t>
            </a:r>
          </a:p>
        </p:txBody>
      </p:sp>
      <p:sp>
        <p:nvSpPr>
          <p:cNvPr id="83" name="Right Arrow 82"/>
          <p:cNvSpPr/>
          <p:nvPr/>
        </p:nvSpPr>
        <p:spPr>
          <a:xfrm>
            <a:off x="419299" y="4449652"/>
            <a:ext cx="8223278" cy="40388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4" name="TextBox 83"/>
          <p:cNvSpPr txBox="1"/>
          <p:nvPr/>
        </p:nvSpPr>
        <p:spPr>
          <a:xfrm>
            <a:off x="7116737" y="4501124"/>
            <a:ext cx="1679944" cy="276999"/>
          </a:xfrm>
          <a:prstGeom prst="rect">
            <a:avLst/>
          </a:prstGeom>
          <a:noFill/>
        </p:spPr>
        <p:txBody>
          <a:bodyPr wrap="square" rtlCol="0">
            <a:spAutoFit/>
          </a:bodyPr>
          <a:lstStyle/>
          <a:p>
            <a:r>
              <a:rPr lang="en-US" sz="1200" dirty="0">
                <a:solidFill>
                  <a:schemeClr val="bg1"/>
                </a:solidFill>
              </a:rPr>
              <a:t>Hours to Minutes</a:t>
            </a:r>
          </a:p>
        </p:txBody>
      </p:sp>
      <p:cxnSp>
        <p:nvCxnSpPr>
          <p:cNvPr id="51" name="Straight Arrow Connector 50"/>
          <p:cNvCxnSpPr/>
          <p:nvPr/>
        </p:nvCxnSpPr>
        <p:spPr>
          <a:xfrm>
            <a:off x="7384581" y="387137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2806" y="1587019"/>
            <a:ext cx="980635" cy="830997"/>
          </a:xfrm>
          <a:prstGeom prst="rect">
            <a:avLst/>
          </a:prstGeom>
          <a:noFill/>
        </p:spPr>
        <p:txBody>
          <a:bodyPr wrap="square" rtlCol="0">
            <a:spAutoFit/>
          </a:bodyPr>
          <a:lstStyle/>
          <a:p>
            <a:r>
              <a:rPr lang="en-US" sz="1200" dirty="0"/>
              <a:t>Logs, Tweets, CRM, Geo data, </a:t>
            </a:r>
            <a:r>
              <a:rPr lang="en-US" sz="1200" dirty="0" err="1"/>
              <a:t>etc</a:t>
            </a:r>
            <a:endParaRPr lang="en-US" sz="1200" dirty="0"/>
          </a:p>
        </p:txBody>
      </p:sp>
    </p:spTree>
    <p:extLst>
      <p:ext uri="{BB962C8B-B14F-4D97-AF65-F5344CB8AC3E}">
        <p14:creationId xmlns:p14="http://schemas.microsoft.com/office/powerpoint/2010/main" val="185381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HITACHI </a:t>
            </a:r>
            <a:r>
              <a:rPr lang="pt-BR" dirty="0" err="1" smtClean="0"/>
              <a:t>Limited</a:t>
            </a:r>
            <a:endParaRPr lang="en-US" dirty="0"/>
          </a:p>
        </p:txBody>
      </p:sp>
      <p:sp>
        <p:nvSpPr>
          <p:cNvPr id="6" name="TextBox 5"/>
          <p:cNvSpPr txBox="1"/>
          <p:nvPr/>
        </p:nvSpPr>
        <p:spPr>
          <a:xfrm>
            <a:off x="4687912" y="2819449"/>
            <a:ext cx="4580082" cy="1107996"/>
          </a:xfrm>
          <a:prstGeom prst="rect">
            <a:avLst/>
          </a:prstGeom>
          <a:noFill/>
        </p:spPr>
        <p:txBody>
          <a:bodyPr wrap="square" rtlCol="0">
            <a:spAutoFit/>
          </a:bodyPr>
          <a:lstStyle/>
          <a:p>
            <a:r>
              <a:rPr lang="en-US" sz="4200" cap="all" spc="-150" dirty="0" smtClean="0">
                <a:pattFill prst="wdUpDiag">
                  <a:fgClr>
                    <a:srgbClr val="00A499"/>
                  </a:fgClr>
                  <a:bgClr>
                    <a:srgbClr val="00A499">
                      <a:lumMod val="75000"/>
                    </a:srgbClr>
                  </a:bgClr>
                </a:pattFill>
                <a:latin typeface="Arial Black" pitchFamily="34" charset="0"/>
              </a:rPr>
              <a:t>us</a:t>
            </a:r>
            <a:r>
              <a:rPr lang="en-US" sz="6400" b="1" cap="all" spc="-150" dirty="0" smtClean="0">
                <a:pattFill prst="wdUpDiag">
                  <a:fgClr>
                    <a:srgbClr val="00A499"/>
                  </a:fgClr>
                  <a:bgClr>
                    <a:srgbClr val="00A499">
                      <a:lumMod val="75000"/>
                    </a:srgbClr>
                  </a:bgClr>
                </a:pattFill>
                <a:latin typeface="Arial Black" pitchFamily="34" charset="0"/>
              </a:rPr>
              <a:t>$3.6B</a:t>
            </a:r>
            <a:endParaRPr lang="en-US" sz="6400" b="1" cap="all" spc="-150" dirty="0">
              <a:pattFill prst="wdUpDiag">
                <a:fgClr>
                  <a:srgbClr val="00A499"/>
                </a:fgClr>
                <a:bgClr>
                  <a:srgbClr val="00A499">
                    <a:lumMod val="75000"/>
                  </a:srgbClr>
                </a:bgClr>
              </a:pattFill>
              <a:latin typeface="Arial Black" pitchFamily="34" charset="0"/>
            </a:endParaRPr>
          </a:p>
        </p:txBody>
      </p:sp>
      <p:sp>
        <p:nvSpPr>
          <p:cNvPr id="7" name="TextBox 6"/>
          <p:cNvSpPr txBox="1"/>
          <p:nvPr/>
        </p:nvSpPr>
        <p:spPr>
          <a:xfrm>
            <a:off x="4687912" y="3739358"/>
            <a:ext cx="3432506" cy="406265"/>
          </a:xfrm>
          <a:prstGeom prst="rect">
            <a:avLst/>
          </a:prstGeom>
          <a:noFill/>
        </p:spPr>
        <p:txBody>
          <a:bodyPr wrap="square" rtlCol="0">
            <a:spAutoFit/>
          </a:bodyPr>
          <a:lstStyle/>
          <a:p>
            <a:pPr>
              <a:lnSpc>
                <a:spcPct val="85000"/>
              </a:lnSpc>
              <a:spcAft>
                <a:spcPts val="300"/>
              </a:spcAft>
              <a:buClr>
                <a:srgbClr val="CC0000"/>
              </a:buClr>
            </a:pPr>
            <a:r>
              <a:rPr lang="en-US" sz="2400" dirty="0" smtClean="0">
                <a:solidFill>
                  <a:srgbClr val="414141"/>
                </a:solidFill>
              </a:rPr>
              <a:t>INNOVATION BUDGET</a:t>
            </a:r>
            <a:endParaRPr lang="en-US" sz="2400" dirty="0">
              <a:solidFill>
                <a:srgbClr val="414141"/>
              </a:solidFill>
            </a:endParaRPr>
          </a:p>
        </p:txBody>
      </p:sp>
      <p:grpSp>
        <p:nvGrpSpPr>
          <p:cNvPr id="9" name="Group 8"/>
          <p:cNvGrpSpPr>
            <a:grpSpLocks noChangeAspect="1"/>
          </p:cNvGrpSpPr>
          <p:nvPr/>
        </p:nvGrpSpPr>
        <p:grpSpPr bwMode="auto">
          <a:xfrm>
            <a:off x="663701" y="2173897"/>
            <a:ext cx="3424792" cy="950179"/>
            <a:chOff x="1180" y="1296"/>
            <a:chExt cx="3471" cy="963"/>
          </a:xfrm>
        </p:grpSpPr>
        <p:sp>
          <p:nvSpPr>
            <p:cNvPr id="10" name="AutoShape 5"/>
            <p:cNvSpPr>
              <a:spLocks noChangeAspect="1" noChangeArrowheads="1" noTextEdit="1"/>
            </p:cNvSpPr>
            <p:nvPr/>
          </p:nvSpPr>
          <p:spPr bwMode="auto">
            <a:xfrm>
              <a:off x="1180" y="1296"/>
              <a:ext cx="3399" cy="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11" name="Freeform 7"/>
            <p:cNvSpPr>
              <a:spLocks/>
            </p:cNvSpPr>
            <p:nvPr/>
          </p:nvSpPr>
          <p:spPr bwMode="auto">
            <a:xfrm>
              <a:off x="3751" y="1304"/>
              <a:ext cx="490" cy="458"/>
            </a:xfrm>
            <a:custGeom>
              <a:avLst/>
              <a:gdLst>
                <a:gd name="T0" fmla="*/ 121 w 490"/>
                <a:gd name="T1" fmla="*/ 0 h 458"/>
                <a:gd name="T2" fmla="*/ 121 w 490"/>
                <a:gd name="T3" fmla="*/ 185 h 458"/>
                <a:gd name="T4" fmla="*/ 370 w 490"/>
                <a:gd name="T5" fmla="*/ 185 h 458"/>
                <a:gd name="T6" fmla="*/ 370 w 490"/>
                <a:gd name="T7" fmla="*/ 0 h 458"/>
                <a:gd name="T8" fmla="*/ 490 w 490"/>
                <a:gd name="T9" fmla="*/ 0 h 458"/>
                <a:gd name="T10" fmla="*/ 490 w 490"/>
                <a:gd name="T11" fmla="*/ 458 h 458"/>
                <a:gd name="T12" fmla="*/ 370 w 490"/>
                <a:gd name="T13" fmla="*/ 458 h 458"/>
                <a:gd name="T14" fmla="*/ 370 w 490"/>
                <a:gd name="T15" fmla="*/ 257 h 458"/>
                <a:gd name="T16" fmla="*/ 121 w 490"/>
                <a:gd name="T17" fmla="*/ 257 h 458"/>
                <a:gd name="T18" fmla="*/ 121 w 490"/>
                <a:gd name="T19" fmla="*/ 458 h 458"/>
                <a:gd name="T20" fmla="*/ 0 w 490"/>
                <a:gd name="T21" fmla="*/ 458 h 458"/>
                <a:gd name="T22" fmla="*/ 0 w 490"/>
                <a:gd name="T23" fmla="*/ 0 h 458"/>
                <a:gd name="T24" fmla="*/ 121 w 490"/>
                <a:gd name="T2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458">
                  <a:moveTo>
                    <a:pt x="121" y="0"/>
                  </a:moveTo>
                  <a:lnTo>
                    <a:pt x="121" y="185"/>
                  </a:lnTo>
                  <a:lnTo>
                    <a:pt x="370" y="185"/>
                  </a:lnTo>
                  <a:lnTo>
                    <a:pt x="370" y="0"/>
                  </a:lnTo>
                  <a:lnTo>
                    <a:pt x="490" y="0"/>
                  </a:lnTo>
                  <a:lnTo>
                    <a:pt x="490" y="458"/>
                  </a:lnTo>
                  <a:lnTo>
                    <a:pt x="370" y="458"/>
                  </a:lnTo>
                  <a:lnTo>
                    <a:pt x="370" y="257"/>
                  </a:lnTo>
                  <a:lnTo>
                    <a:pt x="121" y="257"/>
                  </a:lnTo>
                  <a:lnTo>
                    <a:pt x="121" y="458"/>
                  </a:lnTo>
                  <a:lnTo>
                    <a:pt x="0" y="458"/>
                  </a:lnTo>
                  <a:lnTo>
                    <a:pt x="0" y="0"/>
                  </a:lnTo>
                  <a:lnTo>
                    <a:pt x="121"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12" name="Freeform 8"/>
            <p:cNvSpPr>
              <a:spLocks/>
            </p:cNvSpPr>
            <p:nvPr/>
          </p:nvSpPr>
          <p:spPr bwMode="auto">
            <a:xfrm>
              <a:off x="3671" y="1304"/>
              <a:ext cx="490" cy="458"/>
            </a:xfrm>
            <a:custGeom>
              <a:avLst/>
              <a:gdLst>
                <a:gd name="T0" fmla="*/ 121 w 490"/>
                <a:gd name="T1" fmla="*/ 0 h 458"/>
                <a:gd name="T2" fmla="*/ 121 w 490"/>
                <a:gd name="T3" fmla="*/ 185 h 458"/>
                <a:gd name="T4" fmla="*/ 370 w 490"/>
                <a:gd name="T5" fmla="*/ 185 h 458"/>
                <a:gd name="T6" fmla="*/ 370 w 490"/>
                <a:gd name="T7" fmla="*/ 0 h 458"/>
                <a:gd name="T8" fmla="*/ 490 w 490"/>
                <a:gd name="T9" fmla="*/ 0 h 458"/>
                <a:gd name="T10" fmla="*/ 490 w 490"/>
                <a:gd name="T11" fmla="*/ 458 h 458"/>
                <a:gd name="T12" fmla="*/ 370 w 490"/>
                <a:gd name="T13" fmla="*/ 458 h 458"/>
                <a:gd name="T14" fmla="*/ 370 w 490"/>
                <a:gd name="T15" fmla="*/ 257 h 458"/>
                <a:gd name="T16" fmla="*/ 121 w 490"/>
                <a:gd name="T17" fmla="*/ 257 h 458"/>
                <a:gd name="T18" fmla="*/ 121 w 490"/>
                <a:gd name="T19" fmla="*/ 458 h 458"/>
                <a:gd name="T20" fmla="*/ 0 w 490"/>
                <a:gd name="T21" fmla="*/ 458 h 458"/>
                <a:gd name="T22" fmla="*/ 0 w 490"/>
                <a:gd name="T23" fmla="*/ 0 h 458"/>
                <a:gd name="T24" fmla="*/ 121 w 490"/>
                <a:gd name="T2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458">
                  <a:moveTo>
                    <a:pt x="121" y="0"/>
                  </a:moveTo>
                  <a:lnTo>
                    <a:pt x="121" y="185"/>
                  </a:lnTo>
                  <a:lnTo>
                    <a:pt x="370" y="185"/>
                  </a:lnTo>
                  <a:lnTo>
                    <a:pt x="370" y="0"/>
                  </a:lnTo>
                  <a:lnTo>
                    <a:pt x="490" y="0"/>
                  </a:lnTo>
                  <a:lnTo>
                    <a:pt x="490" y="458"/>
                  </a:lnTo>
                  <a:lnTo>
                    <a:pt x="370" y="458"/>
                  </a:lnTo>
                  <a:lnTo>
                    <a:pt x="370" y="257"/>
                  </a:lnTo>
                  <a:lnTo>
                    <a:pt x="121" y="257"/>
                  </a:lnTo>
                  <a:lnTo>
                    <a:pt x="121" y="458"/>
                  </a:lnTo>
                  <a:lnTo>
                    <a:pt x="0" y="458"/>
                  </a:lnTo>
                  <a:lnTo>
                    <a:pt x="0" y="0"/>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13" name="Freeform 9"/>
            <p:cNvSpPr>
              <a:spLocks/>
            </p:cNvSpPr>
            <p:nvPr/>
          </p:nvSpPr>
          <p:spPr bwMode="auto">
            <a:xfrm>
              <a:off x="2232" y="1304"/>
              <a:ext cx="491" cy="458"/>
            </a:xfrm>
            <a:custGeom>
              <a:avLst/>
              <a:gdLst>
                <a:gd name="T0" fmla="*/ 491 w 491"/>
                <a:gd name="T1" fmla="*/ 0 h 458"/>
                <a:gd name="T2" fmla="*/ 491 w 491"/>
                <a:gd name="T3" fmla="*/ 81 h 458"/>
                <a:gd name="T4" fmla="*/ 306 w 491"/>
                <a:gd name="T5" fmla="*/ 81 h 458"/>
                <a:gd name="T6" fmla="*/ 306 w 491"/>
                <a:gd name="T7" fmla="*/ 458 h 458"/>
                <a:gd name="T8" fmla="*/ 185 w 491"/>
                <a:gd name="T9" fmla="*/ 458 h 458"/>
                <a:gd name="T10" fmla="*/ 185 w 491"/>
                <a:gd name="T11" fmla="*/ 81 h 458"/>
                <a:gd name="T12" fmla="*/ 0 w 491"/>
                <a:gd name="T13" fmla="*/ 81 h 458"/>
                <a:gd name="T14" fmla="*/ 0 w 491"/>
                <a:gd name="T15" fmla="*/ 0 h 458"/>
                <a:gd name="T16" fmla="*/ 491 w 491"/>
                <a:gd name="T17"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58">
                  <a:moveTo>
                    <a:pt x="491" y="0"/>
                  </a:moveTo>
                  <a:lnTo>
                    <a:pt x="491" y="81"/>
                  </a:lnTo>
                  <a:lnTo>
                    <a:pt x="306" y="81"/>
                  </a:lnTo>
                  <a:lnTo>
                    <a:pt x="306" y="458"/>
                  </a:lnTo>
                  <a:lnTo>
                    <a:pt x="185" y="458"/>
                  </a:lnTo>
                  <a:lnTo>
                    <a:pt x="185" y="81"/>
                  </a:lnTo>
                  <a:lnTo>
                    <a:pt x="0" y="81"/>
                  </a:lnTo>
                  <a:lnTo>
                    <a:pt x="0" y="0"/>
                  </a:lnTo>
                  <a:lnTo>
                    <a:pt x="491"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14" name="Freeform 10"/>
            <p:cNvSpPr>
              <a:spLocks/>
            </p:cNvSpPr>
            <p:nvPr/>
          </p:nvSpPr>
          <p:spPr bwMode="auto">
            <a:xfrm>
              <a:off x="2152" y="1304"/>
              <a:ext cx="491" cy="458"/>
            </a:xfrm>
            <a:custGeom>
              <a:avLst/>
              <a:gdLst>
                <a:gd name="T0" fmla="*/ 491 w 491"/>
                <a:gd name="T1" fmla="*/ 0 h 458"/>
                <a:gd name="T2" fmla="*/ 491 w 491"/>
                <a:gd name="T3" fmla="*/ 81 h 458"/>
                <a:gd name="T4" fmla="*/ 306 w 491"/>
                <a:gd name="T5" fmla="*/ 81 h 458"/>
                <a:gd name="T6" fmla="*/ 306 w 491"/>
                <a:gd name="T7" fmla="*/ 458 h 458"/>
                <a:gd name="T8" fmla="*/ 185 w 491"/>
                <a:gd name="T9" fmla="*/ 458 h 458"/>
                <a:gd name="T10" fmla="*/ 185 w 491"/>
                <a:gd name="T11" fmla="*/ 81 h 458"/>
                <a:gd name="T12" fmla="*/ 0 w 491"/>
                <a:gd name="T13" fmla="*/ 81 h 458"/>
                <a:gd name="T14" fmla="*/ 0 w 491"/>
                <a:gd name="T15" fmla="*/ 0 h 458"/>
                <a:gd name="T16" fmla="*/ 491 w 491"/>
                <a:gd name="T17"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58">
                  <a:moveTo>
                    <a:pt x="491" y="0"/>
                  </a:moveTo>
                  <a:lnTo>
                    <a:pt x="491" y="81"/>
                  </a:lnTo>
                  <a:lnTo>
                    <a:pt x="306" y="81"/>
                  </a:lnTo>
                  <a:lnTo>
                    <a:pt x="306" y="458"/>
                  </a:lnTo>
                  <a:lnTo>
                    <a:pt x="185" y="458"/>
                  </a:lnTo>
                  <a:lnTo>
                    <a:pt x="185" y="81"/>
                  </a:lnTo>
                  <a:lnTo>
                    <a:pt x="0" y="81"/>
                  </a:lnTo>
                  <a:lnTo>
                    <a:pt x="0" y="0"/>
                  </a:lnTo>
                  <a:lnTo>
                    <a:pt x="4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15" name="Freeform 11"/>
            <p:cNvSpPr>
              <a:spLocks noEditPoints="1"/>
            </p:cNvSpPr>
            <p:nvPr/>
          </p:nvSpPr>
          <p:spPr bwMode="auto">
            <a:xfrm>
              <a:off x="2618" y="1304"/>
              <a:ext cx="579" cy="458"/>
            </a:xfrm>
            <a:custGeom>
              <a:avLst/>
              <a:gdLst>
                <a:gd name="T0" fmla="*/ 579 w 579"/>
                <a:gd name="T1" fmla="*/ 458 h 458"/>
                <a:gd name="T2" fmla="*/ 442 w 579"/>
                <a:gd name="T3" fmla="*/ 458 h 458"/>
                <a:gd name="T4" fmla="*/ 402 w 579"/>
                <a:gd name="T5" fmla="*/ 362 h 458"/>
                <a:gd name="T6" fmla="*/ 177 w 579"/>
                <a:gd name="T7" fmla="*/ 362 h 458"/>
                <a:gd name="T8" fmla="*/ 137 w 579"/>
                <a:gd name="T9" fmla="*/ 458 h 458"/>
                <a:gd name="T10" fmla="*/ 0 w 579"/>
                <a:gd name="T11" fmla="*/ 458 h 458"/>
                <a:gd name="T12" fmla="*/ 217 w 579"/>
                <a:gd name="T13" fmla="*/ 0 h 458"/>
                <a:gd name="T14" fmla="*/ 362 w 579"/>
                <a:gd name="T15" fmla="*/ 0 h 458"/>
                <a:gd name="T16" fmla="*/ 579 w 579"/>
                <a:gd name="T17" fmla="*/ 458 h 458"/>
                <a:gd name="T18" fmla="*/ 289 w 579"/>
                <a:gd name="T19" fmla="*/ 81 h 458"/>
                <a:gd name="T20" fmla="*/ 209 w 579"/>
                <a:gd name="T21" fmla="*/ 289 h 458"/>
                <a:gd name="T22" fmla="*/ 378 w 579"/>
                <a:gd name="T23" fmla="*/ 289 h 458"/>
                <a:gd name="T24" fmla="*/ 289 w 579"/>
                <a:gd name="T25" fmla="*/ 8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9" h="458">
                  <a:moveTo>
                    <a:pt x="579" y="458"/>
                  </a:moveTo>
                  <a:lnTo>
                    <a:pt x="442" y="458"/>
                  </a:lnTo>
                  <a:lnTo>
                    <a:pt x="402" y="362"/>
                  </a:lnTo>
                  <a:lnTo>
                    <a:pt x="177" y="362"/>
                  </a:lnTo>
                  <a:lnTo>
                    <a:pt x="137" y="458"/>
                  </a:lnTo>
                  <a:lnTo>
                    <a:pt x="0" y="458"/>
                  </a:lnTo>
                  <a:lnTo>
                    <a:pt x="217" y="0"/>
                  </a:lnTo>
                  <a:lnTo>
                    <a:pt x="362" y="0"/>
                  </a:lnTo>
                  <a:lnTo>
                    <a:pt x="579" y="458"/>
                  </a:lnTo>
                  <a:close/>
                  <a:moveTo>
                    <a:pt x="289" y="81"/>
                  </a:moveTo>
                  <a:lnTo>
                    <a:pt x="209" y="289"/>
                  </a:lnTo>
                  <a:lnTo>
                    <a:pt x="378" y="289"/>
                  </a:lnTo>
                  <a:lnTo>
                    <a:pt x="289" y="81"/>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16" name="Freeform 12"/>
            <p:cNvSpPr>
              <a:spLocks noEditPoints="1"/>
            </p:cNvSpPr>
            <p:nvPr/>
          </p:nvSpPr>
          <p:spPr bwMode="auto">
            <a:xfrm>
              <a:off x="2538" y="1304"/>
              <a:ext cx="579" cy="458"/>
            </a:xfrm>
            <a:custGeom>
              <a:avLst/>
              <a:gdLst>
                <a:gd name="T0" fmla="*/ 579 w 579"/>
                <a:gd name="T1" fmla="*/ 458 h 458"/>
                <a:gd name="T2" fmla="*/ 442 w 579"/>
                <a:gd name="T3" fmla="*/ 458 h 458"/>
                <a:gd name="T4" fmla="*/ 402 w 579"/>
                <a:gd name="T5" fmla="*/ 362 h 458"/>
                <a:gd name="T6" fmla="*/ 177 w 579"/>
                <a:gd name="T7" fmla="*/ 362 h 458"/>
                <a:gd name="T8" fmla="*/ 137 w 579"/>
                <a:gd name="T9" fmla="*/ 458 h 458"/>
                <a:gd name="T10" fmla="*/ 0 w 579"/>
                <a:gd name="T11" fmla="*/ 458 h 458"/>
                <a:gd name="T12" fmla="*/ 217 w 579"/>
                <a:gd name="T13" fmla="*/ 0 h 458"/>
                <a:gd name="T14" fmla="*/ 362 w 579"/>
                <a:gd name="T15" fmla="*/ 0 h 458"/>
                <a:gd name="T16" fmla="*/ 579 w 579"/>
                <a:gd name="T17" fmla="*/ 458 h 458"/>
                <a:gd name="T18" fmla="*/ 289 w 579"/>
                <a:gd name="T19" fmla="*/ 81 h 458"/>
                <a:gd name="T20" fmla="*/ 209 w 579"/>
                <a:gd name="T21" fmla="*/ 289 h 458"/>
                <a:gd name="T22" fmla="*/ 378 w 579"/>
                <a:gd name="T23" fmla="*/ 289 h 458"/>
                <a:gd name="T24" fmla="*/ 289 w 579"/>
                <a:gd name="T25" fmla="*/ 8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9" h="458">
                  <a:moveTo>
                    <a:pt x="579" y="458"/>
                  </a:moveTo>
                  <a:lnTo>
                    <a:pt x="442" y="458"/>
                  </a:lnTo>
                  <a:lnTo>
                    <a:pt x="402" y="362"/>
                  </a:lnTo>
                  <a:lnTo>
                    <a:pt x="177" y="362"/>
                  </a:lnTo>
                  <a:lnTo>
                    <a:pt x="137" y="458"/>
                  </a:lnTo>
                  <a:lnTo>
                    <a:pt x="0" y="458"/>
                  </a:lnTo>
                  <a:lnTo>
                    <a:pt x="217" y="0"/>
                  </a:lnTo>
                  <a:lnTo>
                    <a:pt x="362" y="0"/>
                  </a:lnTo>
                  <a:lnTo>
                    <a:pt x="579" y="458"/>
                  </a:lnTo>
                  <a:moveTo>
                    <a:pt x="289" y="81"/>
                  </a:moveTo>
                  <a:lnTo>
                    <a:pt x="209" y="289"/>
                  </a:lnTo>
                  <a:lnTo>
                    <a:pt x="378" y="289"/>
                  </a:lnTo>
                  <a:lnTo>
                    <a:pt x="289" y="8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17" name="Rectangle 13"/>
            <p:cNvSpPr>
              <a:spLocks noChangeArrowheads="1"/>
            </p:cNvSpPr>
            <p:nvPr/>
          </p:nvSpPr>
          <p:spPr bwMode="auto">
            <a:xfrm>
              <a:off x="4338" y="1304"/>
              <a:ext cx="120" cy="458"/>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18" name="Freeform 14"/>
            <p:cNvSpPr>
              <a:spLocks/>
            </p:cNvSpPr>
            <p:nvPr/>
          </p:nvSpPr>
          <p:spPr bwMode="auto">
            <a:xfrm>
              <a:off x="1485" y="1304"/>
              <a:ext cx="490" cy="458"/>
            </a:xfrm>
            <a:custGeom>
              <a:avLst/>
              <a:gdLst>
                <a:gd name="T0" fmla="*/ 121 w 490"/>
                <a:gd name="T1" fmla="*/ 0 h 458"/>
                <a:gd name="T2" fmla="*/ 121 w 490"/>
                <a:gd name="T3" fmla="*/ 185 h 458"/>
                <a:gd name="T4" fmla="*/ 370 w 490"/>
                <a:gd name="T5" fmla="*/ 185 h 458"/>
                <a:gd name="T6" fmla="*/ 370 w 490"/>
                <a:gd name="T7" fmla="*/ 0 h 458"/>
                <a:gd name="T8" fmla="*/ 490 w 490"/>
                <a:gd name="T9" fmla="*/ 0 h 458"/>
                <a:gd name="T10" fmla="*/ 490 w 490"/>
                <a:gd name="T11" fmla="*/ 458 h 458"/>
                <a:gd name="T12" fmla="*/ 370 w 490"/>
                <a:gd name="T13" fmla="*/ 458 h 458"/>
                <a:gd name="T14" fmla="*/ 370 w 490"/>
                <a:gd name="T15" fmla="*/ 257 h 458"/>
                <a:gd name="T16" fmla="*/ 121 w 490"/>
                <a:gd name="T17" fmla="*/ 257 h 458"/>
                <a:gd name="T18" fmla="*/ 121 w 490"/>
                <a:gd name="T19" fmla="*/ 458 h 458"/>
                <a:gd name="T20" fmla="*/ 0 w 490"/>
                <a:gd name="T21" fmla="*/ 458 h 458"/>
                <a:gd name="T22" fmla="*/ 0 w 490"/>
                <a:gd name="T23" fmla="*/ 0 h 458"/>
                <a:gd name="T24" fmla="*/ 121 w 490"/>
                <a:gd name="T2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458">
                  <a:moveTo>
                    <a:pt x="121" y="0"/>
                  </a:moveTo>
                  <a:lnTo>
                    <a:pt x="121" y="185"/>
                  </a:lnTo>
                  <a:lnTo>
                    <a:pt x="370" y="185"/>
                  </a:lnTo>
                  <a:lnTo>
                    <a:pt x="370" y="0"/>
                  </a:lnTo>
                  <a:lnTo>
                    <a:pt x="490" y="0"/>
                  </a:lnTo>
                  <a:lnTo>
                    <a:pt x="490" y="458"/>
                  </a:lnTo>
                  <a:lnTo>
                    <a:pt x="370" y="458"/>
                  </a:lnTo>
                  <a:lnTo>
                    <a:pt x="370" y="257"/>
                  </a:lnTo>
                  <a:lnTo>
                    <a:pt x="121" y="257"/>
                  </a:lnTo>
                  <a:lnTo>
                    <a:pt x="121" y="458"/>
                  </a:lnTo>
                  <a:lnTo>
                    <a:pt x="0" y="458"/>
                  </a:lnTo>
                  <a:lnTo>
                    <a:pt x="0" y="0"/>
                  </a:lnTo>
                  <a:lnTo>
                    <a:pt x="121"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19" name="Freeform 15"/>
            <p:cNvSpPr>
              <a:spLocks/>
            </p:cNvSpPr>
            <p:nvPr/>
          </p:nvSpPr>
          <p:spPr bwMode="auto">
            <a:xfrm>
              <a:off x="1405" y="1304"/>
              <a:ext cx="490" cy="458"/>
            </a:xfrm>
            <a:custGeom>
              <a:avLst/>
              <a:gdLst>
                <a:gd name="T0" fmla="*/ 121 w 490"/>
                <a:gd name="T1" fmla="*/ 0 h 458"/>
                <a:gd name="T2" fmla="*/ 121 w 490"/>
                <a:gd name="T3" fmla="*/ 185 h 458"/>
                <a:gd name="T4" fmla="*/ 370 w 490"/>
                <a:gd name="T5" fmla="*/ 185 h 458"/>
                <a:gd name="T6" fmla="*/ 370 w 490"/>
                <a:gd name="T7" fmla="*/ 0 h 458"/>
                <a:gd name="T8" fmla="*/ 490 w 490"/>
                <a:gd name="T9" fmla="*/ 0 h 458"/>
                <a:gd name="T10" fmla="*/ 490 w 490"/>
                <a:gd name="T11" fmla="*/ 458 h 458"/>
                <a:gd name="T12" fmla="*/ 370 w 490"/>
                <a:gd name="T13" fmla="*/ 458 h 458"/>
                <a:gd name="T14" fmla="*/ 370 w 490"/>
                <a:gd name="T15" fmla="*/ 257 h 458"/>
                <a:gd name="T16" fmla="*/ 121 w 490"/>
                <a:gd name="T17" fmla="*/ 257 h 458"/>
                <a:gd name="T18" fmla="*/ 121 w 490"/>
                <a:gd name="T19" fmla="*/ 458 h 458"/>
                <a:gd name="T20" fmla="*/ 0 w 490"/>
                <a:gd name="T21" fmla="*/ 458 h 458"/>
                <a:gd name="T22" fmla="*/ 0 w 490"/>
                <a:gd name="T23" fmla="*/ 0 h 458"/>
                <a:gd name="T24" fmla="*/ 121 w 490"/>
                <a:gd name="T25"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0" h="458">
                  <a:moveTo>
                    <a:pt x="121" y="0"/>
                  </a:moveTo>
                  <a:lnTo>
                    <a:pt x="121" y="185"/>
                  </a:lnTo>
                  <a:lnTo>
                    <a:pt x="370" y="185"/>
                  </a:lnTo>
                  <a:lnTo>
                    <a:pt x="370" y="0"/>
                  </a:lnTo>
                  <a:lnTo>
                    <a:pt x="490" y="0"/>
                  </a:lnTo>
                  <a:lnTo>
                    <a:pt x="490" y="458"/>
                  </a:lnTo>
                  <a:lnTo>
                    <a:pt x="370" y="458"/>
                  </a:lnTo>
                  <a:lnTo>
                    <a:pt x="370" y="257"/>
                  </a:lnTo>
                  <a:lnTo>
                    <a:pt x="121" y="257"/>
                  </a:lnTo>
                  <a:lnTo>
                    <a:pt x="121" y="458"/>
                  </a:lnTo>
                  <a:lnTo>
                    <a:pt x="0" y="458"/>
                  </a:lnTo>
                  <a:lnTo>
                    <a:pt x="0" y="0"/>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0" name="Rectangle 16"/>
            <p:cNvSpPr>
              <a:spLocks noChangeArrowheads="1"/>
            </p:cNvSpPr>
            <p:nvPr/>
          </p:nvSpPr>
          <p:spPr bwMode="auto">
            <a:xfrm>
              <a:off x="2072" y="1304"/>
              <a:ext cx="120" cy="458"/>
            </a:xfrm>
            <a:prstGeom prst="rect">
              <a:avLst/>
            </a:prstGeom>
            <a:solidFill>
              <a:srgbClr val="414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1" name="Freeform 17"/>
            <p:cNvSpPr>
              <a:spLocks/>
            </p:cNvSpPr>
            <p:nvPr/>
          </p:nvSpPr>
          <p:spPr bwMode="auto">
            <a:xfrm>
              <a:off x="3173" y="1296"/>
              <a:ext cx="522" cy="474"/>
            </a:xfrm>
            <a:custGeom>
              <a:avLst/>
              <a:gdLst>
                <a:gd name="T0" fmla="*/ 2 w 65"/>
                <a:gd name="T1" fmla="*/ 42 h 59"/>
                <a:gd name="T2" fmla="*/ 0 w 65"/>
                <a:gd name="T3" fmla="*/ 30 h 59"/>
                <a:gd name="T4" fmla="*/ 4 w 65"/>
                <a:gd name="T5" fmla="*/ 14 h 59"/>
                <a:gd name="T6" fmla="*/ 17 w 65"/>
                <a:gd name="T7" fmla="*/ 3 h 59"/>
                <a:gd name="T8" fmla="*/ 34 w 65"/>
                <a:gd name="T9" fmla="*/ 0 h 59"/>
                <a:gd name="T10" fmla="*/ 53 w 65"/>
                <a:gd name="T11" fmla="*/ 4 h 59"/>
                <a:gd name="T12" fmla="*/ 64 w 65"/>
                <a:gd name="T13" fmla="*/ 17 h 59"/>
                <a:gd name="T14" fmla="*/ 64 w 65"/>
                <a:gd name="T15" fmla="*/ 20 h 59"/>
                <a:gd name="T16" fmla="*/ 48 w 65"/>
                <a:gd name="T17" fmla="*/ 20 h 59"/>
                <a:gd name="T18" fmla="*/ 48 w 65"/>
                <a:gd name="T19" fmla="*/ 16 h 59"/>
                <a:gd name="T20" fmla="*/ 41 w 65"/>
                <a:gd name="T21" fmla="*/ 10 h 59"/>
                <a:gd name="T22" fmla="*/ 34 w 65"/>
                <a:gd name="T23" fmla="*/ 9 h 59"/>
                <a:gd name="T24" fmla="*/ 26 w 65"/>
                <a:gd name="T25" fmla="*/ 10 h 59"/>
                <a:gd name="T26" fmla="*/ 18 w 65"/>
                <a:gd name="T27" fmla="*/ 18 h 59"/>
                <a:gd name="T28" fmla="*/ 16 w 65"/>
                <a:gd name="T29" fmla="*/ 30 h 59"/>
                <a:gd name="T30" fmla="*/ 18 w 65"/>
                <a:gd name="T31" fmla="*/ 40 h 59"/>
                <a:gd name="T32" fmla="*/ 26 w 65"/>
                <a:gd name="T33" fmla="*/ 49 h 59"/>
                <a:gd name="T34" fmla="*/ 34 w 65"/>
                <a:gd name="T35" fmla="*/ 51 h 59"/>
                <a:gd name="T36" fmla="*/ 41 w 65"/>
                <a:gd name="T37" fmla="*/ 50 h 59"/>
                <a:gd name="T38" fmla="*/ 47 w 65"/>
                <a:gd name="T39" fmla="*/ 44 h 59"/>
                <a:gd name="T40" fmla="*/ 49 w 65"/>
                <a:gd name="T41" fmla="*/ 38 h 59"/>
                <a:gd name="T42" fmla="*/ 65 w 65"/>
                <a:gd name="T43" fmla="*/ 38 h 59"/>
                <a:gd name="T44" fmla="*/ 64 w 65"/>
                <a:gd name="T45" fmla="*/ 43 h 59"/>
                <a:gd name="T46" fmla="*/ 53 w 65"/>
                <a:gd name="T47" fmla="*/ 55 h 59"/>
                <a:gd name="T48" fmla="*/ 34 w 65"/>
                <a:gd name="T49" fmla="*/ 59 h 59"/>
                <a:gd name="T50" fmla="*/ 19 w 65"/>
                <a:gd name="T51" fmla="*/ 57 h 59"/>
                <a:gd name="T52" fmla="*/ 2 w 65"/>
                <a:gd name="T53"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59">
                  <a:moveTo>
                    <a:pt x="2" y="42"/>
                  </a:moveTo>
                  <a:cubicBezTo>
                    <a:pt x="1" y="38"/>
                    <a:pt x="0" y="34"/>
                    <a:pt x="0" y="30"/>
                  </a:cubicBezTo>
                  <a:cubicBezTo>
                    <a:pt x="0" y="24"/>
                    <a:pt x="1" y="18"/>
                    <a:pt x="4" y="14"/>
                  </a:cubicBezTo>
                  <a:cubicBezTo>
                    <a:pt x="7" y="9"/>
                    <a:pt x="12" y="5"/>
                    <a:pt x="17" y="3"/>
                  </a:cubicBezTo>
                  <a:cubicBezTo>
                    <a:pt x="22" y="1"/>
                    <a:pt x="28" y="0"/>
                    <a:pt x="34" y="0"/>
                  </a:cubicBezTo>
                  <a:cubicBezTo>
                    <a:pt x="41" y="0"/>
                    <a:pt x="47" y="1"/>
                    <a:pt x="53" y="4"/>
                  </a:cubicBezTo>
                  <a:cubicBezTo>
                    <a:pt x="58" y="6"/>
                    <a:pt x="62" y="11"/>
                    <a:pt x="64" y="17"/>
                  </a:cubicBezTo>
                  <a:cubicBezTo>
                    <a:pt x="64" y="18"/>
                    <a:pt x="64" y="19"/>
                    <a:pt x="64" y="20"/>
                  </a:cubicBezTo>
                  <a:cubicBezTo>
                    <a:pt x="48" y="20"/>
                    <a:pt x="48" y="20"/>
                    <a:pt x="48" y="20"/>
                  </a:cubicBezTo>
                  <a:cubicBezTo>
                    <a:pt x="48" y="19"/>
                    <a:pt x="48" y="17"/>
                    <a:pt x="48" y="16"/>
                  </a:cubicBezTo>
                  <a:cubicBezTo>
                    <a:pt x="46" y="13"/>
                    <a:pt x="44" y="10"/>
                    <a:pt x="41" y="10"/>
                  </a:cubicBezTo>
                  <a:cubicBezTo>
                    <a:pt x="38" y="9"/>
                    <a:pt x="36" y="9"/>
                    <a:pt x="34" y="9"/>
                  </a:cubicBezTo>
                  <a:cubicBezTo>
                    <a:pt x="31" y="9"/>
                    <a:pt x="29" y="9"/>
                    <a:pt x="26" y="10"/>
                  </a:cubicBezTo>
                  <a:cubicBezTo>
                    <a:pt x="23" y="11"/>
                    <a:pt x="20" y="14"/>
                    <a:pt x="18" y="18"/>
                  </a:cubicBezTo>
                  <a:cubicBezTo>
                    <a:pt x="17" y="22"/>
                    <a:pt x="16" y="26"/>
                    <a:pt x="16" y="30"/>
                  </a:cubicBezTo>
                  <a:cubicBezTo>
                    <a:pt x="16" y="34"/>
                    <a:pt x="17" y="37"/>
                    <a:pt x="18" y="40"/>
                  </a:cubicBezTo>
                  <a:cubicBezTo>
                    <a:pt x="19" y="44"/>
                    <a:pt x="22" y="48"/>
                    <a:pt x="26" y="49"/>
                  </a:cubicBezTo>
                  <a:cubicBezTo>
                    <a:pt x="28" y="50"/>
                    <a:pt x="31" y="51"/>
                    <a:pt x="34" y="51"/>
                  </a:cubicBezTo>
                  <a:cubicBezTo>
                    <a:pt x="36" y="51"/>
                    <a:pt x="39" y="50"/>
                    <a:pt x="41" y="50"/>
                  </a:cubicBezTo>
                  <a:cubicBezTo>
                    <a:pt x="44" y="49"/>
                    <a:pt x="46" y="46"/>
                    <a:pt x="47" y="44"/>
                  </a:cubicBezTo>
                  <a:cubicBezTo>
                    <a:pt x="48" y="42"/>
                    <a:pt x="49" y="40"/>
                    <a:pt x="49" y="38"/>
                  </a:cubicBezTo>
                  <a:cubicBezTo>
                    <a:pt x="65" y="38"/>
                    <a:pt x="65" y="38"/>
                    <a:pt x="65" y="38"/>
                  </a:cubicBezTo>
                  <a:cubicBezTo>
                    <a:pt x="65" y="39"/>
                    <a:pt x="64" y="41"/>
                    <a:pt x="64" y="43"/>
                  </a:cubicBezTo>
                  <a:cubicBezTo>
                    <a:pt x="62" y="49"/>
                    <a:pt x="59" y="53"/>
                    <a:pt x="53" y="55"/>
                  </a:cubicBezTo>
                  <a:cubicBezTo>
                    <a:pt x="47" y="58"/>
                    <a:pt x="41" y="59"/>
                    <a:pt x="34" y="59"/>
                  </a:cubicBezTo>
                  <a:cubicBezTo>
                    <a:pt x="29" y="59"/>
                    <a:pt x="23" y="59"/>
                    <a:pt x="19" y="57"/>
                  </a:cubicBezTo>
                  <a:cubicBezTo>
                    <a:pt x="11" y="55"/>
                    <a:pt x="5" y="49"/>
                    <a:pt x="2" y="42"/>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2" name="Freeform 18"/>
            <p:cNvSpPr>
              <a:spLocks/>
            </p:cNvSpPr>
            <p:nvPr/>
          </p:nvSpPr>
          <p:spPr bwMode="auto">
            <a:xfrm>
              <a:off x="1268" y="1890"/>
              <a:ext cx="113" cy="289"/>
            </a:xfrm>
            <a:custGeom>
              <a:avLst/>
              <a:gdLst>
                <a:gd name="T0" fmla="*/ 14 w 14"/>
                <a:gd name="T1" fmla="*/ 0 h 36"/>
                <a:gd name="T2" fmla="*/ 0 w 14"/>
                <a:gd name="T3" fmla="*/ 1 h 36"/>
                <a:gd name="T4" fmla="*/ 0 w 14"/>
                <a:gd name="T5" fmla="*/ 3 h 36"/>
                <a:gd name="T6" fmla="*/ 1 w 14"/>
                <a:gd name="T7" fmla="*/ 3 h 36"/>
                <a:gd name="T8" fmla="*/ 6 w 14"/>
                <a:gd name="T9" fmla="*/ 8 h 36"/>
                <a:gd name="T10" fmla="*/ 6 w 14"/>
                <a:gd name="T11" fmla="*/ 36 h 36"/>
                <a:gd name="T12" fmla="*/ 14 w 14"/>
                <a:gd name="T13" fmla="*/ 36 h 36"/>
                <a:gd name="T14" fmla="*/ 14 w 14"/>
                <a:gd name="T15" fmla="*/ 0 h 36"/>
                <a:gd name="T16" fmla="*/ 14 w 1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6">
                  <a:moveTo>
                    <a:pt x="14" y="0"/>
                  </a:moveTo>
                  <a:cubicBezTo>
                    <a:pt x="0" y="1"/>
                    <a:pt x="0" y="1"/>
                    <a:pt x="0" y="1"/>
                  </a:cubicBezTo>
                  <a:cubicBezTo>
                    <a:pt x="0" y="3"/>
                    <a:pt x="0" y="3"/>
                    <a:pt x="0" y="3"/>
                  </a:cubicBezTo>
                  <a:cubicBezTo>
                    <a:pt x="1" y="3"/>
                    <a:pt x="1" y="3"/>
                    <a:pt x="1" y="3"/>
                  </a:cubicBezTo>
                  <a:cubicBezTo>
                    <a:pt x="6" y="4"/>
                    <a:pt x="6" y="4"/>
                    <a:pt x="6" y="8"/>
                  </a:cubicBezTo>
                  <a:cubicBezTo>
                    <a:pt x="6" y="36"/>
                    <a:pt x="6" y="36"/>
                    <a:pt x="6" y="36"/>
                  </a:cubicBezTo>
                  <a:cubicBezTo>
                    <a:pt x="14" y="36"/>
                    <a:pt x="14" y="36"/>
                    <a:pt x="14" y="36"/>
                  </a:cubicBezTo>
                  <a:cubicBezTo>
                    <a:pt x="14" y="0"/>
                    <a:pt x="14" y="0"/>
                    <a:pt x="14" y="0"/>
                  </a:cubicBezTo>
                  <a:cubicBezTo>
                    <a:pt x="14" y="0"/>
                    <a:pt x="14" y="0"/>
                    <a:pt x="14"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3" name="Freeform 19"/>
            <p:cNvSpPr>
              <a:spLocks/>
            </p:cNvSpPr>
            <p:nvPr/>
          </p:nvSpPr>
          <p:spPr bwMode="auto">
            <a:xfrm>
              <a:off x="1437" y="1979"/>
              <a:ext cx="233" cy="200"/>
            </a:xfrm>
            <a:custGeom>
              <a:avLst/>
              <a:gdLst>
                <a:gd name="T0" fmla="*/ 21 w 29"/>
                <a:gd name="T1" fmla="*/ 0 h 25"/>
                <a:gd name="T2" fmla="*/ 12 w 29"/>
                <a:gd name="T3" fmla="*/ 5 h 25"/>
                <a:gd name="T4" fmla="*/ 12 w 29"/>
                <a:gd name="T5" fmla="*/ 0 h 25"/>
                <a:gd name="T6" fmla="*/ 11 w 29"/>
                <a:gd name="T7" fmla="*/ 0 h 25"/>
                <a:gd name="T8" fmla="*/ 0 w 29"/>
                <a:gd name="T9" fmla="*/ 1 h 25"/>
                <a:gd name="T10" fmla="*/ 0 w 29"/>
                <a:gd name="T11" fmla="*/ 3 h 25"/>
                <a:gd name="T12" fmla="*/ 1 w 29"/>
                <a:gd name="T13" fmla="*/ 3 h 25"/>
                <a:gd name="T14" fmla="*/ 5 w 29"/>
                <a:gd name="T15" fmla="*/ 7 h 25"/>
                <a:gd name="T16" fmla="*/ 5 w 29"/>
                <a:gd name="T17" fmla="*/ 25 h 25"/>
                <a:gd name="T18" fmla="*/ 12 w 29"/>
                <a:gd name="T19" fmla="*/ 25 h 25"/>
                <a:gd name="T20" fmla="*/ 12 w 29"/>
                <a:gd name="T21" fmla="*/ 12 h 25"/>
                <a:gd name="T22" fmla="*/ 18 w 29"/>
                <a:gd name="T23" fmla="*/ 4 h 25"/>
                <a:gd name="T24" fmla="*/ 22 w 29"/>
                <a:gd name="T25" fmla="*/ 11 h 25"/>
                <a:gd name="T26" fmla="*/ 22 w 29"/>
                <a:gd name="T27" fmla="*/ 25 h 25"/>
                <a:gd name="T28" fmla="*/ 29 w 29"/>
                <a:gd name="T29" fmla="*/ 25 h 25"/>
                <a:gd name="T30" fmla="*/ 29 w 29"/>
                <a:gd name="T31" fmla="*/ 7 h 25"/>
                <a:gd name="T32" fmla="*/ 21 w 29"/>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5">
                  <a:moveTo>
                    <a:pt x="21" y="0"/>
                  </a:moveTo>
                  <a:cubicBezTo>
                    <a:pt x="16" y="0"/>
                    <a:pt x="13" y="3"/>
                    <a:pt x="12" y="5"/>
                  </a:cubicBezTo>
                  <a:cubicBezTo>
                    <a:pt x="12" y="3"/>
                    <a:pt x="12" y="0"/>
                    <a:pt x="12" y="0"/>
                  </a:cubicBezTo>
                  <a:cubicBezTo>
                    <a:pt x="11" y="0"/>
                    <a:pt x="11" y="0"/>
                    <a:pt x="11" y="0"/>
                  </a:cubicBezTo>
                  <a:cubicBezTo>
                    <a:pt x="0" y="1"/>
                    <a:pt x="0" y="1"/>
                    <a:pt x="0" y="1"/>
                  </a:cubicBezTo>
                  <a:cubicBezTo>
                    <a:pt x="0" y="3"/>
                    <a:pt x="0" y="3"/>
                    <a:pt x="0" y="3"/>
                  </a:cubicBezTo>
                  <a:cubicBezTo>
                    <a:pt x="1" y="3"/>
                    <a:pt x="1" y="3"/>
                    <a:pt x="1" y="3"/>
                  </a:cubicBezTo>
                  <a:cubicBezTo>
                    <a:pt x="4" y="3"/>
                    <a:pt x="5" y="4"/>
                    <a:pt x="5" y="7"/>
                  </a:cubicBezTo>
                  <a:cubicBezTo>
                    <a:pt x="5" y="25"/>
                    <a:pt x="5" y="25"/>
                    <a:pt x="5" y="25"/>
                  </a:cubicBezTo>
                  <a:cubicBezTo>
                    <a:pt x="12" y="25"/>
                    <a:pt x="12" y="25"/>
                    <a:pt x="12" y="25"/>
                  </a:cubicBezTo>
                  <a:cubicBezTo>
                    <a:pt x="12" y="12"/>
                    <a:pt x="12" y="12"/>
                    <a:pt x="12" y="12"/>
                  </a:cubicBezTo>
                  <a:cubicBezTo>
                    <a:pt x="12" y="9"/>
                    <a:pt x="15" y="4"/>
                    <a:pt x="18" y="4"/>
                  </a:cubicBezTo>
                  <a:cubicBezTo>
                    <a:pt x="22" y="4"/>
                    <a:pt x="22" y="7"/>
                    <a:pt x="22" y="11"/>
                  </a:cubicBezTo>
                  <a:cubicBezTo>
                    <a:pt x="22" y="25"/>
                    <a:pt x="22" y="25"/>
                    <a:pt x="22" y="25"/>
                  </a:cubicBezTo>
                  <a:cubicBezTo>
                    <a:pt x="29" y="25"/>
                    <a:pt x="29" y="25"/>
                    <a:pt x="29" y="25"/>
                  </a:cubicBezTo>
                  <a:cubicBezTo>
                    <a:pt x="29" y="7"/>
                    <a:pt x="29" y="7"/>
                    <a:pt x="29" y="7"/>
                  </a:cubicBezTo>
                  <a:cubicBezTo>
                    <a:pt x="29" y="2"/>
                    <a:pt x="26" y="0"/>
                    <a:pt x="21"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4" name="Freeform 20"/>
            <p:cNvSpPr>
              <a:spLocks/>
            </p:cNvSpPr>
            <p:nvPr/>
          </p:nvSpPr>
          <p:spPr bwMode="auto">
            <a:xfrm>
              <a:off x="1726" y="1979"/>
              <a:ext cx="153" cy="200"/>
            </a:xfrm>
            <a:custGeom>
              <a:avLst/>
              <a:gdLst>
                <a:gd name="T0" fmla="*/ 12 w 19"/>
                <a:gd name="T1" fmla="*/ 9 h 25"/>
                <a:gd name="T2" fmla="*/ 7 w 19"/>
                <a:gd name="T3" fmla="*/ 5 h 25"/>
                <a:gd name="T4" fmla="*/ 10 w 19"/>
                <a:gd name="T5" fmla="*/ 3 h 25"/>
                <a:gd name="T6" fmla="*/ 17 w 19"/>
                <a:gd name="T7" fmla="*/ 5 h 25"/>
                <a:gd name="T8" fmla="*/ 18 w 19"/>
                <a:gd name="T9" fmla="*/ 6 h 25"/>
                <a:gd name="T10" fmla="*/ 18 w 19"/>
                <a:gd name="T11" fmla="*/ 1 h 25"/>
                <a:gd name="T12" fmla="*/ 17 w 19"/>
                <a:gd name="T13" fmla="*/ 0 h 25"/>
                <a:gd name="T14" fmla="*/ 11 w 19"/>
                <a:gd name="T15" fmla="*/ 0 h 25"/>
                <a:gd name="T16" fmla="*/ 0 w 19"/>
                <a:gd name="T17" fmla="*/ 7 h 25"/>
                <a:gd name="T18" fmla="*/ 8 w 19"/>
                <a:gd name="T19" fmla="*/ 15 h 25"/>
                <a:gd name="T20" fmla="*/ 13 w 19"/>
                <a:gd name="T21" fmla="*/ 19 h 25"/>
                <a:gd name="T22" fmla="*/ 9 w 19"/>
                <a:gd name="T23" fmla="*/ 22 h 25"/>
                <a:gd name="T24" fmla="*/ 1 w 19"/>
                <a:gd name="T25" fmla="*/ 20 h 25"/>
                <a:gd name="T26" fmla="*/ 0 w 19"/>
                <a:gd name="T27" fmla="*/ 19 h 25"/>
                <a:gd name="T28" fmla="*/ 0 w 19"/>
                <a:gd name="T29" fmla="*/ 24 h 25"/>
                <a:gd name="T30" fmla="*/ 1 w 19"/>
                <a:gd name="T31" fmla="*/ 25 h 25"/>
                <a:gd name="T32" fmla="*/ 8 w 19"/>
                <a:gd name="T33" fmla="*/ 25 h 25"/>
                <a:gd name="T34" fmla="*/ 19 w 19"/>
                <a:gd name="T35" fmla="*/ 18 h 25"/>
                <a:gd name="T36" fmla="*/ 12 w 19"/>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5">
                  <a:moveTo>
                    <a:pt x="12" y="9"/>
                  </a:moveTo>
                  <a:cubicBezTo>
                    <a:pt x="9" y="8"/>
                    <a:pt x="7" y="7"/>
                    <a:pt x="7" y="5"/>
                  </a:cubicBezTo>
                  <a:cubicBezTo>
                    <a:pt x="7" y="3"/>
                    <a:pt x="9" y="3"/>
                    <a:pt x="10" y="3"/>
                  </a:cubicBezTo>
                  <a:cubicBezTo>
                    <a:pt x="13" y="3"/>
                    <a:pt x="16" y="4"/>
                    <a:pt x="17" y="5"/>
                  </a:cubicBezTo>
                  <a:cubicBezTo>
                    <a:pt x="18" y="6"/>
                    <a:pt x="18" y="6"/>
                    <a:pt x="18" y="6"/>
                  </a:cubicBezTo>
                  <a:cubicBezTo>
                    <a:pt x="18" y="1"/>
                    <a:pt x="18" y="1"/>
                    <a:pt x="18" y="1"/>
                  </a:cubicBezTo>
                  <a:cubicBezTo>
                    <a:pt x="17" y="0"/>
                    <a:pt x="17" y="0"/>
                    <a:pt x="17" y="0"/>
                  </a:cubicBezTo>
                  <a:cubicBezTo>
                    <a:pt x="16" y="0"/>
                    <a:pt x="13" y="0"/>
                    <a:pt x="11" y="0"/>
                  </a:cubicBezTo>
                  <a:cubicBezTo>
                    <a:pt x="4" y="0"/>
                    <a:pt x="0" y="2"/>
                    <a:pt x="0" y="7"/>
                  </a:cubicBezTo>
                  <a:cubicBezTo>
                    <a:pt x="0" y="11"/>
                    <a:pt x="4" y="13"/>
                    <a:pt x="8" y="15"/>
                  </a:cubicBezTo>
                  <a:cubicBezTo>
                    <a:pt x="11" y="16"/>
                    <a:pt x="13" y="17"/>
                    <a:pt x="13" y="19"/>
                  </a:cubicBezTo>
                  <a:cubicBezTo>
                    <a:pt x="13" y="21"/>
                    <a:pt x="12" y="22"/>
                    <a:pt x="9" y="22"/>
                  </a:cubicBezTo>
                  <a:cubicBezTo>
                    <a:pt x="5" y="22"/>
                    <a:pt x="3" y="21"/>
                    <a:pt x="1" y="20"/>
                  </a:cubicBezTo>
                  <a:cubicBezTo>
                    <a:pt x="0" y="19"/>
                    <a:pt x="0" y="19"/>
                    <a:pt x="0" y="19"/>
                  </a:cubicBezTo>
                  <a:cubicBezTo>
                    <a:pt x="0" y="24"/>
                    <a:pt x="0" y="24"/>
                    <a:pt x="0" y="24"/>
                  </a:cubicBezTo>
                  <a:cubicBezTo>
                    <a:pt x="1" y="25"/>
                    <a:pt x="1" y="25"/>
                    <a:pt x="1" y="25"/>
                  </a:cubicBezTo>
                  <a:cubicBezTo>
                    <a:pt x="2" y="25"/>
                    <a:pt x="5" y="25"/>
                    <a:pt x="8" y="25"/>
                  </a:cubicBezTo>
                  <a:cubicBezTo>
                    <a:pt x="15" y="25"/>
                    <a:pt x="19" y="23"/>
                    <a:pt x="19" y="18"/>
                  </a:cubicBezTo>
                  <a:cubicBezTo>
                    <a:pt x="19" y="13"/>
                    <a:pt x="15" y="11"/>
                    <a:pt x="12" y="9"/>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5" name="Freeform 21"/>
            <p:cNvSpPr>
              <a:spLocks noEditPoints="1"/>
            </p:cNvSpPr>
            <p:nvPr/>
          </p:nvSpPr>
          <p:spPr bwMode="auto">
            <a:xfrm>
              <a:off x="1911" y="1979"/>
              <a:ext cx="233" cy="280"/>
            </a:xfrm>
            <a:custGeom>
              <a:avLst/>
              <a:gdLst>
                <a:gd name="T0" fmla="*/ 18 w 29"/>
                <a:gd name="T1" fmla="*/ 0 h 35"/>
                <a:gd name="T2" fmla="*/ 11 w 29"/>
                <a:gd name="T3" fmla="*/ 3 h 35"/>
                <a:gd name="T4" fmla="*/ 11 w 29"/>
                <a:gd name="T5" fmla="*/ 0 h 35"/>
                <a:gd name="T6" fmla="*/ 11 w 29"/>
                <a:gd name="T7" fmla="*/ 0 h 35"/>
                <a:gd name="T8" fmla="*/ 0 w 29"/>
                <a:gd name="T9" fmla="*/ 1 h 35"/>
                <a:gd name="T10" fmla="*/ 0 w 29"/>
                <a:gd name="T11" fmla="*/ 3 h 35"/>
                <a:gd name="T12" fmla="*/ 0 w 29"/>
                <a:gd name="T13" fmla="*/ 3 h 35"/>
                <a:gd name="T14" fmla="*/ 4 w 29"/>
                <a:gd name="T15" fmla="*/ 7 h 35"/>
                <a:gd name="T16" fmla="*/ 4 w 29"/>
                <a:gd name="T17" fmla="*/ 35 h 35"/>
                <a:gd name="T18" fmla="*/ 11 w 29"/>
                <a:gd name="T19" fmla="*/ 35 h 35"/>
                <a:gd name="T20" fmla="*/ 11 w 29"/>
                <a:gd name="T21" fmla="*/ 23 h 35"/>
                <a:gd name="T22" fmla="*/ 18 w 29"/>
                <a:gd name="T23" fmla="*/ 25 h 35"/>
                <a:gd name="T24" fmla="*/ 29 w 29"/>
                <a:gd name="T25" fmla="*/ 12 h 35"/>
                <a:gd name="T26" fmla="*/ 18 w 29"/>
                <a:gd name="T27" fmla="*/ 0 h 35"/>
                <a:gd name="T28" fmla="*/ 17 w 29"/>
                <a:gd name="T29" fmla="*/ 3 h 35"/>
                <a:gd name="T30" fmla="*/ 22 w 29"/>
                <a:gd name="T31" fmla="*/ 12 h 35"/>
                <a:gd name="T32" fmla="*/ 17 w 29"/>
                <a:gd name="T33" fmla="*/ 22 h 35"/>
                <a:gd name="T34" fmla="*/ 11 w 29"/>
                <a:gd name="T35" fmla="*/ 14 h 35"/>
                <a:gd name="T36" fmla="*/ 11 w 29"/>
                <a:gd name="T37" fmla="*/ 12 h 35"/>
                <a:gd name="T38" fmla="*/ 17 w 29"/>
                <a:gd name="T39"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5">
                  <a:moveTo>
                    <a:pt x="18" y="0"/>
                  </a:moveTo>
                  <a:cubicBezTo>
                    <a:pt x="16" y="0"/>
                    <a:pt x="13" y="1"/>
                    <a:pt x="11" y="3"/>
                  </a:cubicBezTo>
                  <a:cubicBezTo>
                    <a:pt x="11" y="2"/>
                    <a:pt x="11" y="0"/>
                    <a:pt x="11" y="0"/>
                  </a:cubicBezTo>
                  <a:cubicBezTo>
                    <a:pt x="11" y="0"/>
                    <a:pt x="11" y="0"/>
                    <a:pt x="11" y="0"/>
                  </a:cubicBezTo>
                  <a:cubicBezTo>
                    <a:pt x="0" y="1"/>
                    <a:pt x="0" y="1"/>
                    <a:pt x="0" y="1"/>
                  </a:cubicBezTo>
                  <a:cubicBezTo>
                    <a:pt x="0" y="3"/>
                    <a:pt x="0" y="3"/>
                    <a:pt x="0" y="3"/>
                  </a:cubicBezTo>
                  <a:cubicBezTo>
                    <a:pt x="0" y="3"/>
                    <a:pt x="0" y="3"/>
                    <a:pt x="0" y="3"/>
                  </a:cubicBezTo>
                  <a:cubicBezTo>
                    <a:pt x="4" y="3"/>
                    <a:pt x="4" y="4"/>
                    <a:pt x="4" y="7"/>
                  </a:cubicBezTo>
                  <a:cubicBezTo>
                    <a:pt x="4" y="35"/>
                    <a:pt x="4" y="35"/>
                    <a:pt x="4" y="35"/>
                  </a:cubicBezTo>
                  <a:cubicBezTo>
                    <a:pt x="11" y="35"/>
                    <a:pt x="11" y="35"/>
                    <a:pt x="11" y="35"/>
                  </a:cubicBezTo>
                  <a:cubicBezTo>
                    <a:pt x="11" y="35"/>
                    <a:pt x="11" y="25"/>
                    <a:pt x="11" y="23"/>
                  </a:cubicBezTo>
                  <a:cubicBezTo>
                    <a:pt x="13" y="24"/>
                    <a:pt x="14" y="25"/>
                    <a:pt x="18" y="25"/>
                  </a:cubicBezTo>
                  <a:cubicBezTo>
                    <a:pt x="25" y="25"/>
                    <a:pt x="29" y="21"/>
                    <a:pt x="29" y="12"/>
                  </a:cubicBezTo>
                  <a:cubicBezTo>
                    <a:pt x="29" y="4"/>
                    <a:pt x="25" y="0"/>
                    <a:pt x="18" y="0"/>
                  </a:cubicBezTo>
                  <a:moveTo>
                    <a:pt x="17" y="3"/>
                  </a:moveTo>
                  <a:cubicBezTo>
                    <a:pt x="21" y="3"/>
                    <a:pt x="22" y="8"/>
                    <a:pt x="22" y="12"/>
                  </a:cubicBezTo>
                  <a:cubicBezTo>
                    <a:pt x="22" y="19"/>
                    <a:pt x="20" y="22"/>
                    <a:pt x="17" y="22"/>
                  </a:cubicBezTo>
                  <a:cubicBezTo>
                    <a:pt x="12" y="22"/>
                    <a:pt x="11" y="18"/>
                    <a:pt x="11" y="14"/>
                  </a:cubicBezTo>
                  <a:cubicBezTo>
                    <a:pt x="11" y="12"/>
                    <a:pt x="11" y="12"/>
                    <a:pt x="11" y="12"/>
                  </a:cubicBezTo>
                  <a:cubicBezTo>
                    <a:pt x="11" y="9"/>
                    <a:pt x="12" y="3"/>
                    <a:pt x="17" y="3"/>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6" name="Freeform 22"/>
            <p:cNvSpPr>
              <a:spLocks/>
            </p:cNvSpPr>
            <p:nvPr/>
          </p:nvSpPr>
          <p:spPr bwMode="auto">
            <a:xfrm>
              <a:off x="2184" y="1979"/>
              <a:ext cx="89" cy="200"/>
            </a:xfrm>
            <a:custGeom>
              <a:avLst/>
              <a:gdLst>
                <a:gd name="T0" fmla="*/ 0 w 11"/>
                <a:gd name="T1" fmla="*/ 1 h 25"/>
                <a:gd name="T2" fmla="*/ 0 w 11"/>
                <a:gd name="T3" fmla="*/ 3 h 25"/>
                <a:gd name="T4" fmla="*/ 0 w 11"/>
                <a:gd name="T5" fmla="*/ 3 h 25"/>
                <a:gd name="T6" fmla="*/ 4 w 11"/>
                <a:gd name="T7" fmla="*/ 7 h 25"/>
                <a:gd name="T8" fmla="*/ 4 w 11"/>
                <a:gd name="T9" fmla="*/ 25 h 25"/>
                <a:gd name="T10" fmla="*/ 11 w 11"/>
                <a:gd name="T11" fmla="*/ 25 h 25"/>
                <a:gd name="T12" fmla="*/ 11 w 11"/>
                <a:gd name="T13" fmla="*/ 0 h 25"/>
                <a:gd name="T14" fmla="*/ 11 w 11"/>
                <a:gd name="T15" fmla="*/ 0 h 25"/>
                <a:gd name="T16" fmla="*/ 0 w 11"/>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5">
                  <a:moveTo>
                    <a:pt x="0" y="1"/>
                  </a:moveTo>
                  <a:cubicBezTo>
                    <a:pt x="0" y="3"/>
                    <a:pt x="0" y="3"/>
                    <a:pt x="0" y="3"/>
                  </a:cubicBezTo>
                  <a:cubicBezTo>
                    <a:pt x="0" y="3"/>
                    <a:pt x="0" y="3"/>
                    <a:pt x="0" y="3"/>
                  </a:cubicBezTo>
                  <a:cubicBezTo>
                    <a:pt x="4" y="3"/>
                    <a:pt x="4" y="4"/>
                    <a:pt x="4" y="7"/>
                  </a:cubicBezTo>
                  <a:cubicBezTo>
                    <a:pt x="4" y="25"/>
                    <a:pt x="4" y="25"/>
                    <a:pt x="4" y="25"/>
                  </a:cubicBezTo>
                  <a:cubicBezTo>
                    <a:pt x="11" y="25"/>
                    <a:pt x="11" y="25"/>
                    <a:pt x="11" y="25"/>
                  </a:cubicBezTo>
                  <a:cubicBezTo>
                    <a:pt x="11" y="0"/>
                    <a:pt x="11" y="0"/>
                    <a:pt x="11" y="0"/>
                  </a:cubicBezTo>
                  <a:cubicBezTo>
                    <a:pt x="11" y="0"/>
                    <a:pt x="11" y="0"/>
                    <a:pt x="11" y="0"/>
                  </a:cubicBezTo>
                  <a:cubicBezTo>
                    <a:pt x="0" y="1"/>
                    <a:pt x="0" y="1"/>
                    <a:pt x="0" y="1"/>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7" name="Oval 23"/>
            <p:cNvSpPr>
              <a:spLocks noChangeArrowheads="1"/>
            </p:cNvSpPr>
            <p:nvPr/>
          </p:nvSpPr>
          <p:spPr bwMode="auto">
            <a:xfrm>
              <a:off x="2216" y="1890"/>
              <a:ext cx="65" cy="64"/>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8" name="Freeform 24"/>
            <p:cNvSpPr>
              <a:spLocks/>
            </p:cNvSpPr>
            <p:nvPr/>
          </p:nvSpPr>
          <p:spPr bwMode="auto">
            <a:xfrm>
              <a:off x="2329" y="1979"/>
              <a:ext cx="177" cy="200"/>
            </a:xfrm>
            <a:custGeom>
              <a:avLst/>
              <a:gdLst>
                <a:gd name="T0" fmla="*/ 22 w 22"/>
                <a:gd name="T1" fmla="*/ 5 h 25"/>
                <a:gd name="T2" fmla="*/ 22 w 22"/>
                <a:gd name="T3" fmla="*/ 0 h 25"/>
                <a:gd name="T4" fmla="*/ 21 w 22"/>
                <a:gd name="T5" fmla="*/ 0 h 25"/>
                <a:gd name="T6" fmla="*/ 18 w 22"/>
                <a:gd name="T7" fmla="*/ 0 h 25"/>
                <a:gd name="T8" fmla="*/ 11 w 22"/>
                <a:gd name="T9" fmla="*/ 5 h 25"/>
                <a:gd name="T10" fmla="*/ 11 w 22"/>
                <a:gd name="T11" fmla="*/ 0 h 25"/>
                <a:gd name="T12" fmla="*/ 10 w 22"/>
                <a:gd name="T13" fmla="*/ 0 h 25"/>
                <a:gd name="T14" fmla="*/ 0 w 22"/>
                <a:gd name="T15" fmla="*/ 1 h 25"/>
                <a:gd name="T16" fmla="*/ 0 w 22"/>
                <a:gd name="T17" fmla="*/ 3 h 25"/>
                <a:gd name="T18" fmla="*/ 0 w 22"/>
                <a:gd name="T19" fmla="*/ 3 h 25"/>
                <a:gd name="T20" fmla="*/ 4 w 22"/>
                <a:gd name="T21" fmla="*/ 7 h 25"/>
                <a:gd name="T22" fmla="*/ 4 w 22"/>
                <a:gd name="T23" fmla="*/ 25 h 25"/>
                <a:gd name="T24" fmla="*/ 11 w 22"/>
                <a:gd name="T25" fmla="*/ 25 h 25"/>
                <a:gd name="T26" fmla="*/ 11 w 22"/>
                <a:gd name="T27" fmla="*/ 12 h 25"/>
                <a:gd name="T28" fmla="*/ 18 w 22"/>
                <a:gd name="T29" fmla="*/ 5 h 25"/>
                <a:gd name="T30" fmla="*/ 20 w 22"/>
                <a:gd name="T31" fmla="*/ 6 h 25"/>
                <a:gd name="T32" fmla="*/ 22 w 22"/>
                <a:gd name="T33" fmla="*/ 6 h 25"/>
                <a:gd name="T34" fmla="*/ 22 w 22"/>
                <a:gd name="T35"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22" y="5"/>
                  </a:moveTo>
                  <a:cubicBezTo>
                    <a:pt x="22" y="0"/>
                    <a:pt x="22" y="0"/>
                    <a:pt x="22" y="0"/>
                  </a:cubicBezTo>
                  <a:cubicBezTo>
                    <a:pt x="21" y="0"/>
                    <a:pt x="21" y="0"/>
                    <a:pt x="21" y="0"/>
                  </a:cubicBezTo>
                  <a:cubicBezTo>
                    <a:pt x="20" y="0"/>
                    <a:pt x="19" y="0"/>
                    <a:pt x="18" y="0"/>
                  </a:cubicBezTo>
                  <a:cubicBezTo>
                    <a:pt x="14" y="0"/>
                    <a:pt x="12" y="2"/>
                    <a:pt x="11" y="5"/>
                  </a:cubicBezTo>
                  <a:cubicBezTo>
                    <a:pt x="11" y="3"/>
                    <a:pt x="11" y="0"/>
                    <a:pt x="11" y="0"/>
                  </a:cubicBezTo>
                  <a:cubicBezTo>
                    <a:pt x="10" y="0"/>
                    <a:pt x="10" y="0"/>
                    <a:pt x="10" y="0"/>
                  </a:cubicBezTo>
                  <a:cubicBezTo>
                    <a:pt x="0" y="1"/>
                    <a:pt x="0" y="1"/>
                    <a:pt x="0" y="1"/>
                  </a:cubicBezTo>
                  <a:cubicBezTo>
                    <a:pt x="0" y="3"/>
                    <a:pt x="0" y="3"/>
                    <a:pt x="0" y="3"/>
                  </a:cubicBezTo>
                  <a:cubicBezTo>
                    <a:pt x="0" y="3"/>
                    <a:pt x="0" y="3"/>
                    <a:pt x="0" y="3"/>
                  </a:cubicBezTo>
                  <a:cubicBezTo>
                    <a:pt x="4" y="3"/>
                    <a:pt x="4" y="4"/>
                    <a:pt x="4" y="7"/>
                  </a:cubicBezTo>
                  <a:cubicBezTo>
                    <a:pt x="4" y="25"/>
                    <a:pt x="4" y="25"/>
                    <a:pt x="4" y="25"/>
                  </a:cubicBezTo>
                  <a:cubicBezTo>
                    <a:pt x="11" y="25"/>
                    <a:pt x="11" y="25"/>
                    <a:pt x="11" y="25"/>
                  </a:cubicBezTo>
                  <a:cubicBezTo>
                    <a:pt x="11" y="12"/>
                    <a:pt x="11" y="12"/>
                    <a:pt x="11" y="12"/>
                  </a:cubicBezTo>
                  <a:cubicBezTo>
                    <a:pt x="11" y="10"/>
                    <a:pt x="12" y="5"/>
                    <a:pt x="18" y="5"/>
                  </a:cubicBezTo>
                  <a:cubicBezTo>
                    <a:pt x="19" y="5"/>
                    <a:pt x="20" y="5"/>
                    <a:pt x="20" y="6"/>
                  </a:cubicBezTo>
                  <a:cubicBezTo>
                    <a:pt x="22" y="6"/>
                    <a:pt x="22" y="6"/>
                    <a:pt x="22" y="6"/>
                  </a:cubicBezTo>
                  <a:cubicBezTo>
                    <a:pt x="22" y="5"/>
                    <a:pt x="22" y="5"/>
                    <a:pt x="22" y="5"/>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29" name="Freeform 25"/>
            <p:cNvSpPr>
              <a:spLocks noEditPoints="1"/>
            </p:cNvSpPr>
            <p:nvPr/>
          </p:nvSpPr>
          <p:spPr bwMode="auto">
            <a:xfrm>
              <a:off x="2522" y="1979"/>
              <a:ext cx="193" cy="200"/>
            </a:xfrm>
            <a:custGeom>
              <a:avLst/>
              <a:gdLst>
                <a:gd name="T0" fmla="*/ 24 w 24"/>
                <a:gd name="T1" fmla="*/ 10 h 25"/>
                <a:gd name="T2" fmla="*/ 13 w 24"/>
                <a:gd name="T3" fmla="*/ 0 h 25"/>
                <a:gd name="T4" fmla="*/ 0 w 24"/>
                <a:gd name="T5" fmla="*/ 12 h 25"/>
                <a:gd name="T6" fmla="*/ 15 w 24"/>
                <a:gd name="T7" fmla="*/ 25 h 25"/>
                <a:gd name="T8" fmla="*/ 24 w 24"/>
                <a:gd name="T9" fmla="*/ 24 h 25"/>
                <a:gd name="T10" fmla="*/ 24 w 24"/>
                <a:gd name="T11" fmla="*/ 24 h 25"/>
                <a:gd name="T12" fmla="*/ 24 w 24"/>
                <a:gd name="T13" fmla="*/ 21 h 25"/>
                <a:gd name="T14" fmla="*/ 23 w 24"/>
                <a:gd name="T15" fmla="*/ 21 h 25"/>
                <a:gd name="T16" fmla="*/ 18 w 24"/>
                <a:gd name="T17" fmla="*/ 22 h 25"/>
                <a:gd name="T18" fmla="*/ 8 w 24"/>
                <a:gd name="T19" fmla="*/ 10 h 25"/>
                <a:gd name="T20" fmla="*/ 24 w 24"/>
                <a:gd name="T21" fmla="*/ 10 h 25"/>
                <a:gd name="T22" fmla="*/ 24 w 24"/>
                <a:gd name="T23" fmla="*/ 10 h 25"/>
                <a:gd name="T24" fmla="*/ 13 w 24"/>
                <a:gd name="T25" fmla="*/ 2 h 25"/>
                <a:gd name="T26" fmla="*/ 18 w 24"/>
                <a:gd name="T27" fmla="*/ 7 h 25"/>
                <a:gd name="T28" fmla="*/ 8 w 24"/>
                <a:gd name="T29" fmla="*/ 7 h 25"/>
                <a:gd name="T30" fmla="*/ 13 w 24"/>
                <a:gd name="T31"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10"/>
                  </a:moveTo>
                  <a:cubicBezTo>
                    <a:pt x="24" y="3"/>
                    <a:pt x="21" y="0"/>
                    <a:pt x="13" y="0"/>
                  </a:cubicBezTo>
                  <a:cubicBezTo>
                    <a:pt x="5" y="0"/>
                    <a:pt x="0" y="4"/>
                    <a:pt x="0" y="12"/>
                  </a:cubicBezTo>
                  <a:cubicBezTo>
                    <a:pt x="0" y="20"/>
                    <a:pt x="6" y="25"/>
                    <a:pt x="15" y="25"/>
                  </a:cubicBezTo>
                  <a:cubicBezTo>
                    <a:pt x="19" y="25"/>
                    <a:pt x="22" y="24"/>
                    <a:pt x="24" y="24"/>
                  </a:cubicBezTo>
                  <a:cubicBezTo>
                    <a:pt x="24" y="24"/>
                    <a:pt x="24" y="24"/>
                    <a:pt x="24" y="24"/>
                  </a:cubicBezTo>
                  <a:cubicBezTo>
                    <a:pt x="24" y="21"/>
                    <a:pt x="24" y="21"/>
                    <a:pt x="24" y="21"/>
                  </a:cubicBezTo>
                  <a:cubicBezTo>
                    <a:pt x="23" y="21"/>
                    <a:pt x="23" y="21"/>
                    <a:pt x="23" y="21"/>
                  </a:cubicBezTo>
                  <a:cubicBezTo>
                    <a:pt x="22" y="21"/>
                    <a:pt x="20" y="22"/>
                    <a:pt x="18" y="22"/>
                  </a:cubicBezTo>
                  <a:cubicBezTo>
                    <a:pt x="11" y="22"/>
                    <a:pt x="8" y="16"/>
                    <a:pt x="8" y="10"/>
                  </a:cubicBezTo>
                  <a:cubicBezTo>
                    <a:pt x="9" y="10"/>
                    <a:pt x="24" y="10"/>
                    <a:pt x="24" y="10"/>
                  </a:cubicBezTo>
                  <a:cubicBezTo>
                    <a:pt x="24" y="10"/>
                    <a:pt x="24" y="10"/>
                    <a:pt x="24" y="10"/>
                  </a:cubicBezTo>
                  <a:moveTo>
                    <a:pt x="13" y="2"/>
                  </a:moveTo>
                  <a:cubicBezTo>
                    <a:pt x="17" y="2"/>
                    <a:pt x="18" y="5"/>
                    <a:pt x="18" y="7"/>
                  </a:cubicBezTo>
                  <a:cubicBezTo>
                    <a:pt x="17" y="7"/>
                    <a:pt x="9" y="7"/>
                    <a:pt x="8" y="7"/>
                  </a:cubicBezTo>
                  <a:cubicBezTo>
                    <a:pt x="8" y="6"/>
                    <a:pt x="9" y="2"/>
                    <a:pt x="13" y="2"/>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30" name="Freeform 26"/>
            <p:cNvSpPr>
              <a:spLocks/>
            </p:cNvSpPr>
            <p:nvPr/>
          </p:nvSpPr>
          <p:spPr bwMode="auto">
            <a:xfrm>
              <a:off x="3052" y="1882"/>
              <a:ext cx="225" cy="297"/>
            </a:xfrm>
            <a:custGeom>
              <a:avLst/>
              <a:gdLst>
                <a:gd name="T0" fmla="*/ 20 w 28"/>
                <a:gd name="T1" fmla="*/ 12 h 37"/>
                <a:gd name="T2" fmla="*/ 11 w 28"/>
                <a:gd name="T3" fmla="*/ 17 h 37"/>
                <a:gd name="T4" fmla="*/ 11 w 28"/>
                <a:gd name="T5" fmla="*/ 0 h 37"/>
                <a:gd name="T6" fmla="*/ 11 w 28"/>
                <a:gd name="T7" fmla="*/ 0 h 37"/>
                <a:gd name="T8" fmla="*/ 0 w 28"/>
                <a:gd name="T9" fmla="*/ 1 h 37"/>
                <a:gd name="T10" fmla="*/ 0 w 28"/>
                <a:gd name="T11" fmla="*/ 3 h 37"/>
                <a:gd name="T12" fmla="*/ 0 w 28"/>
                <a:gd name="T13" fmla="*/ 3 h 37"/>
                <a:gd name="T14" fmla="*/ 4 w 28"/>
                <a:gd name="T15" fmla="*/ 8 h 37"/>
                <a:gd name="T16" fmla="*/ 4 w 28"/>
                <a:gd name="T17" fmla="*/ 37 h 37"/>
                <a:gd name="T18" fmla="*/ 11 w 28"/>
                <a:gd name="T19" fmla="*/ 37 h 37"/>
                <a:gd name="T20" fmla="*/ 11 w 28"/>
                <a:gd name="T21" fmla="*/ 24 h 37"/>
                <a:gd name="T22" fmla="*/ 17 w 28"/>
                <a:gd name="T23" fmla="*/ 16 h 37"/>
                <a:gd name="T24" fmla="*/ 21 w 28"/>
                <a:gd name="T25" fmla="*/ 21 h 37"/>
                <a:gd name="T26" fmla="*/ 21 w 28"/>
                <a:gd name="T27" fmla="*/ 37 h 37"/>
                <a:gd name="T28" fmla="*/ 28 w 28"/>
                <a:gd name="T29" fmla="*/ 37 h 37"/>
                <a:gd name="T30" fmla="*/ 28 w 28"/>
                <a:gd name="T31" fmla="*/ 21 h 37"/>
                <a:gd name="T32" fmla="*/ 20 w 28"/>
                <a:gd name="T3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37">
                  <a:moveTo>
                    <a:pt x="20" y="12"/>
                  </a:moveTo>
                  <a:cubicBezTo>
                    <a:pt x="15" y="12"/>
                    <a:pt x="13" y="15"/>
                    <a:pt x="11" y="17"/>
                  </a:cubicBezTo>
                  <a:cubicBezTo>
                    <a:pt x="11" y="14"/>
                    <a:pt x="11" y="0"/>
                    <a:pt x="11" y="0"/>
                  </a:cubicBezTo>
                  <a:cubicBezTo>
                    <a:pt x="11" y="0"/>
                    <a:pt x="11" y="0"/>
                    <a:pt x="11" y="0"/>
                  </a:cubicBezTo>
                  <a:cubicBezTo>
                    <a:pt x="0" y="1"/>
                    <a:pt x="0" y="1"/>
                    <a:pt x="0" y="1"/>
                  </a:cubicBezTo>
                  <a:cubicBezTo>
                    <a:pt x="0" y="3"/>
                    <a:pt x="0" y="3"/>
                    <a:pt x="0" y="3"/>
                  </a:cubicBezTo>
                  <a:cubicBezTo>
                    <a:pt x="0" y="3"/>
                    <a:pt x="0" y="3"/>
                    <a:pt x="0" y="3"/>
                  </a:cubicBezTo>
                  <a:cubicBezTo>
                    <a:pt x="4" y="4"/>
                    <a:pt x="4" y="4"/>
                    <a:pt x="4" y="8"/>
                  </a:cubicBezTo>
                  <a:cubicBezTo>
                    <a:pt x="4" y="37"/>
                    <a:pt x="4" y="37"/>
                    <a:pt x="4" y="37"/>
                  </a:cubicBezTo>
                  <a:cubicBezTo>
                    <a:pt x="11" y="37"/>
                    <a:pt x="11" y="37"/>
                    <a:pt x="11" y="37"/>
                  </a:cubicBezTo>
                  <a:cubicBezTo>
                    <a:pt x="11" y="24"/>
                    <a:pt x="11" y="24"/>
                    <a:pt x="11" y="24"/>
                  </a:cubicBezTo>
                  <a:cubicBezTo>
                    <a:pt x="11" y="20"/>
                    <a:pt x="15" y="16"/>
                    <a:pt x="17" y="16"/>
                  </a:cubicBezTo>
                  <a:cubicBezTo>
                    <a:pt x="21" y="16"/>
                    <a:pt x="21" y="19"/>
                    <a:pt x="21" y="21"/>
                  </a:cubicBezTo>
                  <a:cubicBezTo>
                    <a:pt x="21" y="37"/>
                    <a:pt x="21" y="37"/>
                    <a:pt x="21" y="37"/>
                  </a:cubicBezTo>
                  <a:cubicBezTo>
                    <a:pt x="28" y="37"/>
                    <a:pt x="28" y="37"/>
                    <a:pt x="28" y="37"/>
                  </a:cubicBezTo>
                  <a:cubicBezTo>
                    <a:pt x="28" y="21"/>
                    <a:pt x="28" y="21"/>
                    <a:pt x="28" y="21"/>
                  </a:cubicBezTo>
                  <a:cubicBezTo>
                    <a:pt x="28" y="18"/>
                    <a:pt x="28" y="12"/>
                    <a:pt x="20" y="12"/>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31" name="Freeform 27"/>
            <p:cNvSpPr>
              <a:spLocks noEditPoints="1"/>
            </p:cNvSpPr>
            <p:nvPr/>
          </p:nvSpPr>
          <p:spPr bwMode="auto">
            <a:xfrm>
              <a:off x="3333" y="1979"/>
              <a:ext cx="193" cy="200"/>
            </a:xfrm>
            <a:custGeom>
              <a:avLst/>
              <a:gdLst>
                <a:gd name="T0" fmla="*/ 24 w 24"/>
                <a:gd name="T1" fmla="*/ 10 h 25"/>
                <a:gd name="T2" fmla="*/ 12 w 24"/>
                <a:gd name="T3" fmla="*/ 0 h 25"/>
                <a:gd name="T4" fmla="*/ 0 w 24"/>
                <a:gd name="T5" fmla="*/ 12 h 25"/>
                <a:gd name="T6" fmla="*/ 14 w 24"/>
                <a:gd name="T7" fmla="*/ 25 h 25"/>
                <a:gd name="T8" fmla="*/ 23 w 24"/>
                <a:gd name="T9" fmla="*/ 24 h 25"/>
                <a:gd name="T10" fmla="*/ 23 w 24"/>
                <a:gd name="T11" fmla="*/ 24 h 25"/>
                <a:gd name="T12" fmla="*/ 23 w 24"/>
                <a:gd name="T13" fmla="*/ 21 h 25"/>
                <a:gd name="T14" fmla="*/ 22 w 24"/>
                <a:gd name="T15" fmla="*/ 21 h 25"/>
                <a:gd name="T16" fmla="*/ 17 w 24"/>
                <a:gd name="T17" fmla="*/ 22 h 25"/>
                <a:gd name="T18" fmla="*/ 7 w 24"/>
                <a:gd name="T19" fmla="*/ 10 h 25"/>
                <a:gd name="T20" fmla="*/ 24 w 24"/>
                <a:gd name="T21" fmla="*/ 10 h 25"/>
                <a:gd name="T22" fmla="*/ 24 w 24"/>
                <a:gd name="T23" fmla="*/ 10 h 25"/>
                <a:gd name="T24" fmla="*/ 12 w 24"/>
                <a:gd name="T25" fmla="*/ 2 h 25"/>
                <a:gd name="T26" fmla="*/ 17 w 24"/>
                <a:gd name="T27" fmla="*/ 7 h 25"/>
                <a:gd name="T28" fmla="*/ 7 w 24"/>
                <a:gd name="T29" fmla="*/ 7 h 25"/>
                <a:gd name="T30" fmla="*/ 12 w 24"/>
                <a:gd name="T31"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10"/>
                  </a:moveTo>
                  <a:cubicBezTo>
                    <a:pt x="24" y="3"/>
                    <a:pt x="20" y="0"/>
                    <a:pt x="12" y="0"/>
                  </a:cubicBezTo>
                  <a:cubicBezTo>
                    <a:pt x="4" y="0"/>
                    <a:pt x="0" y="4"/>
                    <a:pt x="0" y="12"/>
                  </a:cubicBezTo>
                  <a:cubicBezTo>
                    <a:pt x="0" y="20"/>
                    <a:pt x="5" y="25"/>
                    <a:pt x="14" y="25"/>
                  </a:cubicBezTo>
                  <a:cubicBezTo>
                    <a:pt x="18" y="25"/>
                    <a:pt x="21" y="24"/>
                    <a:pt x="23" y="24"/>
                  </a:cubicBezTo>
                  <a:cubicBezTo>
                    <a:pt x="23" y="24"/>
                    <a:pt x="23" y="24"/>
                    <a:pt x="23" y="24"/>
                  </a:cubicBezTo>
                  <a:cubicBezTo>
                    <a:pt x="23" y="21"/>
                    <a:pt x="23" y="21"/>
                    <a:pt x="23" y="21"/>
                  </a:cubicBezTo>
                  <a:cubicBezTo>
                    <a:pt x="22" y="21"/>
                    <a:pt x="22" y="21"/>
                    <a:pt x="22" y="21"/>
                  </a:cubicBezTo>
                  <a:cubicBezTo>
                    <a:pt x="21" y="21"/>
                    <a:pt x="19" y="22"/>
                    <a:pt x="17" y="22"/>
                  </a:cubicBezTo>
                  <a:cubicBezTo>
                    <a:pt x="10" y="22"/>
                    <a:pt x="7" y="16"/>
                    <a:pt x="7" y="10"/>
                  </a:cubicBezTo>
                  <a:cubicBezTo>
                    <a:pt x="8" y="10"/>
                    <a:pt x="24" y="10"/>
                    <a:pt x="24" y="10"/>
                  </a:cubicBezTo>
                  <a:cubicBezTo>
                    <a:pt x="24" y="10"/>
                    <a:pt x="24" y="10"/>
                    <a:pt x="24" y="10"/>
                  </a:cubicBezTo>
                  <a:moveTo>
                    <a:pt x="12" y="2"/>
                  </a:moveTo>
                  <a:cubicBezTo>
                    <a:pt x="16" y="2"/>
                    <a:pt x="17" y="5"/>
                    <a:pt x="17" y="7"/>
                  </a:cubicBezTo>
                  <a:cubicBezTo>
                    <a:pt x="16" y="7"/>
                    <a:pt x="8" y="7"/>
                    <a:pt x="7" y="7"/>
                  </a:cubicBezTo>
                  <a:cubicBezTo>
                    <a:pt x="7" y="6"/>
                    <a:pt x="8" y="2"/>
                    <a:pt x="12" y="2"/>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32" name="Freeform 28"/>
            <p:cNvSpPr>
              <a:spLocks/>
            </p:cNvSpPr>
            <p:nvPr/>
          </p:nvSpPr>
          <p:spPr bwMode="auto">
            <a:xfrm>
              <a:off x="2875" y="1914"/>
              <a:ext cx="153" cy="265"/>
            </a:xfrm>
            <a:custGeom>
              <a:avLst/>
              <a:gdLst>
                <a:gd name="T0" fmla="*/ 4 w 19"/>
                <a:gd name="T1" fmla="*/ 0 h 33"/>
                <a:gd name="T2" fmla="*/ 4 w 19"/>
                <a:gd name="T3" fmla="*/ 8 h 33"/>
                <a:gd name="T4" fmla="*/ 0 w 19"/>
                <a:gd name="T5" fmla="*/ 8 h 33"/>
                <a:gd name="T6" fmla="*/ 0 w 19"/>
                <a:gd name="T7" fmla="*/ 11 h 33"/>
                <a:gd name="T8" fmla="*/ 4 w 19"/>
                <a:gd name="T9" fmla="*/ 11 h 33"/>
                <a:gd name="T10" fmla="*/ 4 w 19"/>
                <a:gd name="T11" fmla="*/ 26 h 33"/>
                <a:gd name="T12" fmla="*/ 14 w 19"/>
                <a:gd name="T13" fmla="*/ 33 h 33"/>
                <a:gd name="T14" fmla="*/ 18 w 19"/>
                <a:gd name="T15" fmla="*/ 33 h 33"/>
                <a:gd name="T16" fmla="*/ 18 w 19"/>
                <a:gd name="T17" fmla="*/ 33 h 33"/>
                <a:gd name="T18" fmla="*/ 18 w 19"/>
                <a:gd name="T19" fmla="*/ 30 h 33"/>
                <a:gd name="T20" fmla="*/ 17 w 19"/>
                <a:gd name="T21" fmla="*/ 30 h 33"/>
                <a:gd name="T22" fmla="*/ 15 w 19"/>
                <a:gd name="T23" fmla="*/ 30 h 33"/>
                <a:gd name="T24" fmla="*/ 11 w 19"/>
                <a:gd name="T25" fmla="*/ 26 h 33"/>
                <a:gd name="T26" fmla="*/ 11 w 19"/>
                <a:gd name="T27" fmla="*/ 11 h 33"/>
                <a:gd name="T28" fmla="*/ 19 w 19"/>
                <a:gd name="T29" fmla="*/ 11 h 33"/>
                <a:gd name="T30" fmla="*/ 19 w 19"/>
                <a:gd name="T31" fmla="*/ 8 h 33"/>
                <a:gd name="T32" fmla="*/ 11 w 19"/>
                <a:gd name="T33" fmla="*/ 8 h 33"/>
                <a:gd name="T34" fmla="*/ 11 w 19"/>
                <a:gd name="T35" fmla="*/ 0 h 33"/>
                <a:gd name="T36" fmla="*/ 4 w 19"/>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3">
                  <a:moveTo>
                    <a:pt x="4" y="0"/>
                  </a:moveTo>
                  <a:cubicBezTo>
                    <a:pt x="4" y="0"/>
                    <a:pt x="4" y="7"/>
                    <a:pt x="4" y="8"/>
                  </a:cubicBezTo>
                  <a:cubicBezTo>
                    <a:pt x="4" y="8"/>
                    <a:pt x="0" y="8"/>
                    <a:pt x="0" y="8"/>
                  </a:cubicBezTo>
                  <a:cubicBezTo>
                    <a:pt x="0" y="11"/>
                    <a:pt x="0" y="11"/>
                    <a:pt x="0" y="11"/>
                  </a:cubicBezTo>
                  <a:cubicBezTo>
                    <a:pt x="0" y="11"/>
                    <a:pt x="4" y="11"/>
                    <a:pt x="4" y="11"/>
                  </a:cubicBezTo>
                  <a:cubicBezTo>
                    <a:pt x="4" y="12"/>
                    <a:pt x="4" y="26"/>
                    <a:pt x="4" y="26"/>
                  </a:cubicBezTo>
                  <a:cubicBezTo>
                    <a:pt x="4" y="33"/>
                    <a:pt x="9" y="33"/>
                    <a:pt x="14" y="33"/>
                  </a:cubicBezTo>
                  <a:cubicBezTo>
                    <a:pt x="15" y="33"/>
                    <a:pt x="16" y="33"/>
                    <a:pt x="18" y="33"/>
                  </a:cubicBezTo>
                  <a:cubicBezTo>
                    <a:pt x="18" y="33"/>
                    <a:pt x="18" y="33"/>
                    <a:pt x="18" y="33"/>
                  </a:cubicBezTo>
                  <a:cubicBezTo>
                    <a:pt x="18" y="30"/>
                    <a:pt x="18" y="30"/>
                    <a:pt x="18" y="30"/>
                  </a:cubicBezTo>
                  <a:cubicBezTo>
                    <a:pt x="17" y="30"/>
                    <a:pt x="17" y="30"/>
                    <a:pt x="17" y="30"/>
                  </a:cubicBezTo>
                  <a:cubicBezTo>
                    <a:pt x="17" y="30"/>
                    <a:pt x="16" y="30"/>
                    <a:pt x="15" y="30"/>
                  </a:cubicBezTo>
                  <a:cubicBezTo>
                    <a:pt x="11" y="30"/>
                    <a:pt x="11" y="29"/>
                    <a:pt x="11" y="26"/>
                  </a:cubicBezTo>
                  <a:cubicBezTo>
                    <a:pt x="11" y="26"/>
                    <a:pt x="11" y="12"/>
                    <a:pt x="11" y="11"/>
                  </a:cubicBezTo>
                  <a:cubicBezTo>
                    <a:pt x="12" y="11"/>
                    <a:pt x="19" y="11"/>
                    <a:pt x="19" y="11"/>
                  </a:cubicBezTo>
                  <a:cubicBezTo>
                    <a:pt x="19" y="8"/>
                    <a:pt x="19" y="8"/>
                    <a:pt x="19" y="8"/>
                  </a:cubicBezTo>
                  <a:cubicBezTo>
                    <a:pt x="19" y="8"/>
                    <a:pt x="12" y="8"/>
                    <a:pt x="11" y="8"/>
                  </a:cubicBezTo>
                  <a:cubicBezTo>
                    <a:pt x="11" y="7"/>
                    <a:pt x="11" y="0"/>
                    <a:pt x="11" y="0"/>
                  </a:cubicBezTo>
                  <a:cubicBezTo>
                    <a:pt x="4" y="0"/>
                    <a:pt x="4" y="0"/>
                    <a:pt x="4"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33" name="Freeform 29"/>
            <p:cNvSpPr>
              <a:spLocks/>
            </p:cNvSpPr>
            <p:nvPr/>
          </p:nvSpPr>
          <p:spPr bwMode="auto">
            <a:xfrm>
              <a:off x="3663" y="1890"/>
              <a:ext cx="329" cy="289"/>
            </a:xfrm>
            <a:custGeom>
              <a:avLst/>
              <a:gdLst>
                <a:gd name="T0" fmla="*/ 40 w 41"/>
                <a:gd name="T1" fmla="*/ 0 h 36"/>
                <a:gd name="T2" fmla="*/ 33 w 41"/>
                <a:gd name="T3" fmla="*/ 0 h 36"/>
                <a:gd name="T4" fmla="*/ 33 w 41"/>
                <a:gd name="T5" fmla="*/ 27 h 36"/>
                <a:gd name="T6" fmla="*/ 15 w 41"/>
                <a:gd name="T7" fmla="*/ 0 h 36"/>
                <a:gd name="T8" fmla="*/ 0 w 41"/>
                <a:gd name="T9" fmla="*/ 0 h 36"/>
                <a:gd name="T10" fmla="*/ 0 w 41"/>
                <a:gd name="T11" fmla="*/ 3 h 36"/>
                <a:gd name="T12" fmla="*/ 1 w 41"/>
                <a:gd name="T13" fmla="*/ 3 h 36"/>
                <a:gd name="T14" fmla="*/ 6 w 41"/>
                <a:gd name="T15" fmla="*/ 8 h 36"/>
                <a:gd name="T16" fmla="*/ 6 w 41"/>
                <a:gd name="T17" fmla="*/ 36 h 36"/>
                <a:gd name="T18" fmla="*/ 13 w 41"/>
                <a:gd name="T19" fmla="*/ 36 h 36"/>
                <a:gd name="T20" fmla="*/ 13 w 41"/>
                <a:gd name="T21" fmla="*/ 8 h 36"/>
                <a:gd name="T22" fmla="*/ 32 w 41"/>
                <a:gd name="T23" fmla="*/ 36 h 36"/>
                <a:gd name="T24" fmla="*/ 41 w 41"/>
                <a:gd name="T25" fmla="*/ 36 h 36"/>
                <a:gd name="T26" fmla="*/ 41 w 41"/>
                <a:gd name="T27" fmla="*/ 0 h 36"/>
                <a:gd name="T28" fmla="*/ 40 w 41"/>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6">
                  <a:moveTo>
                    <a:pt x="40" y="0"/>
                  </a:moveTo>
                  <a:cubicBezTo>
                    <a:pt x="33" y="0"/>
                    <a:pt x="33" y="0"/>
                    <a:pt x="33" y="0"/>
                  </a:cubicBezTo>
                  <a:cubicBezTo>
                    <a:pt x="33" y="0"/>
                    <a:pt x="33" y="25"/>
                    <a:pt x="33" y="27"/>
                  </a:cubicBezTo>
                  <a:cubicBezTo>
                    <a:pt x="32" y="25"/>
                    <a:pt x="15" y="0"/>
                    <a:pt x="15" y="0"/>
                  </a:cubicBezTo>
                  <a:cubicBezTo>
                    <a:pt x="0" y="0"/>
                    <a:pt x="0" y="0"/>
                    <a:pt x="0" y="0"/>
                  </a:cubicBezTo>
                  <a:cubicBezTo>
                    <a:pt x="0" y="3"/>
                    <a:pt x="0" y="3"/>
                    <a:pt x="0" y="3"/>
                  </a:cubicBezTo>
                  <a:cubicBezTo>
                    <a:pt x="1" y="3"/>
                    <a:pt x="1" y="3"/>
                    <a:pt x="1" y="3"/>
                  </a:cubicBezTo>
                  <a:cubicBezTo>
                    <a:pt x="5" y="3"/>
                    <a:pt x="6" y="4"/>
                    <a:pt x="6" y="8"/>
                  </a:cubicBezTo>
                  <a:cubicBezTo>
                    <a:pt x="6" y="36"/>
                    <a:pt x="6" y="36"/>
                    <a:pt x="6" y="36"/>
                  </a:cubicBezTo>
                  <a:cubicBezTo>
                    <a:pt x="13" y="36"/>
                    <a:pt x="13" y="36"/>
                    <a:pt x="13" y="36"/>
                  </a:cubicBezTo>
                  <a:cubicBezTo>
                    <a:pt x="13" y="36"/>
                    <a:pt x="13" y="10"/>
                    <a:pt x="13" y="8"/>
                  </a:cubicBezTo>
                  <a:cubicBezTo>
                    <a:pt x="14" y="10"/>
                    <a:pt x="32" y="36"/>
                    <a:pt x="32" y="36"/>
                  </a:cubicBezTo>
                  <a:cubicBezTo>
                    <a:pt x="41" y="36"/>
                    <a:pt x="41" y="36"/>
                    <a:pt x="41" y="36"/>
                  </a:cubicBezTo>
                  <a:cubicBezTo>
                    <a:pt x="41" y="0"/>
                    <a:pt x="41" y="0"/>
                    <a:pt x="41" y="0"/>
                  </a:cubicBezTo>
                  <a:cubicBezTo>
                    <a:pt x="40" y="0"/>
                    <a:pt x="40" y="0"/>
                    <a:pt x="4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34" name="Freeform 30"/>
            <p:cNvSpPr>
              <a:spLocks noEditPoints="1"/>
            </p:cNvSpPr>
            <p:nvPr/>
          </p:nvSpPr>
          <p:spPr bwMode="auto">
            <a:xfrm>
              <a:off x="4040" y="1979"/>
              <a:ext cx="193" cy="200"/>
            </a:xfrm>
            <a:custGeom>
              <a:avLst/>
              <a:gdLst>
                <a:gd name="T0" fmla="*/ 24 w 24"/>
                <a:gd name="T1" fmla="*/ 10 h 25"/>
                <a:gd name="T2" fmla="*/ 13 w 24"/>
                <a:gd name="T3" fmla="*/ 0 h 25"/>
                <a:gd name="T4" fmla="*/ 0 w 24"/>
                <a:gd name="T5" fmla="*/ 12 h 25"/>
                <a:gd name="T6" fmla="*/ 15 w 24"/>
                <a:gd name="T7" fmla="*/ 25 h 25"/>
                <a:gd name="T8" fmla="*/ 23 w 24"/>
                <a:gd name="T9" fmla="*/ 24 h 25"/>
                <a:gd name="T10" fmla="*/ 23 w 24"/>
                <a:gd name="T11" fmla="*/ 24 h 25"/>
                <a:gd name="T12" fmla="*/ 23 w 24"/>
                <a:gd name="T13" fmla="*/ 21 h 25"/>
                <a:gd name="T14" fmla="*/ 23 w 24"/>
                <a:gd name="T15" fmla="*/ 21 h 25"/>
                <a:gd name="T16" fmla="*/ 17 w 24"/>
                <a:gd name="T17" fmla="*/ 22 h 25"/>
                <a:gd name="T18" fmla="*/ 7 w 24"/>
                <a:gd name="T19" fmla="*/ 10 h 25"/>
                <a:gd name="T20" fmla="*/ 24 w 24"/>
                <a:gd name="T21" fmla="*/ 10 h 25"/>
                <a:gd name="T22" fmla="*/ 24 w 24"/>
                <a:gd name="T23" fmla="*/ 10 h 25"/>
                <a:gd name="T24" fmla="*/ 12 w 24"/>
                <a:gd name="T25" fmla="*/ 2 h 25"/>
                <a:gd name="T26" fmla="*/ 17 w 24"/>
                <a:gd name="T27" fmla="*/ 7 h 25"/>
                <a:gd name="T28" fmla="*/ 7 w 24"/>
                <a:gd name="T29" fmla="*/ 7 h 25"/>
                <a:gd name="T30" fmla="*/ 12 w 24"/>
                <a:gd name="T31"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10"/>
                  </a:moveTo>
                  <a:cubicBezTo>
                    <a:pt x="24" y="3"/>
                    <a:pt x="20" y="0"/>
                    <a:pt x="13" y="0"/>
                  </a:cubicBezTo>
                  <a:cubicBezTo>
                    <a:pt x="4" y="0"/>
                    <a:pt x="0" y="4"/>
                    <a:pt x="0" y="12"/>
                  </a:cubicBezTo>
                  <a:cubicBezTo>
                    <a:pt x="0" y="20"/>
                    <a:pt x="5" y="25"/>
                    <a:pt x="15" y="25"/>
                  </a:cubicBezTo>
                  <a:cubicBezTo>
                    <a:pt x="19" y="25"/>
                    <a:pt x="22" y="24"/>
                    <a:pt x="23" y="24"/>
                  </a:cubicBezTo>
                  <a:cubicBezTo>
                    <a:pt x="23" y="24"/>
                    <a:pt x="23" y="24"/>
                    <a:pt x="23" y="24"/>
                  </a:cubicBezTo>
                  <a:cubicBezTo>
                    <a:pt x="23" y="21"/>
                    <a:pt x="23" y="21"/>
                    <a:pt x="23" y="21"/>
                  </a:cubicBezTo>
                  <a:cubicBezTo>
                    <a:pt x="23" y="21"/>
                    <a:pt x="23" y="21"/>
                    <a:pt x="23" y="21"/>
                  </a:cubicBezTo>
                  <a:cubicBezTo>
                    <a:pt x="22" y="21"/>
                    <a:pt x="20" y="22"/>
                    <a:pt x="17" y="22"/>
                  </a:cubicBezTo>
                  <a:cubicBezTo>
                    <a:pt x="10" y="22"/>
                    <a:pt x="7" y="16"/>
                    <a:pt x="7" y="10"/>
                  </a:cubicBezTo>
                  <a:cubicBezTo>
                    <a:pt x="8" y="10"/>
                    <a:pt x="24" y="10"/>
                    <a:pt x="24" y="10"/>
                  </a:cubicBezTo>
                  <a:cubicBezTo>
                    <a:pt x="24" y="10"/>
                    <a:pt x="24" y="10"/>
                    <a:pt x="24" y="10"/>
                  </a:cubicBezTo>
                  <a:moveTo>
                    <a:pt x="12" y="2"/>
                  </a:moveTo>
                  <a:cubicBezTo>
                    <a:pt x="16" y="2"/>
                    <a:pt x="17" y="5"/>
                    <a:pt x="17" y="7"/>
                  </a:cubicBezTo>
                  <a:cubicBezTo>
                    <a:pt x="16" y="7"/>
                    <a:pt x="8" y="7"/>
                    <a:pt x="7" y="7"/>
                  </a:cubicBezTo>
                  <a:cubicBezTo>
                    <a:pt x="8" y="6"/>
                    <a:pt x="9" y="2"/>
                    <a:pt x="12" y="2"/>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35" name="Freeform 31"/>
            <p:cNvSpPr>
              <a:spLocks/>
            </p:cNvSpPr>
            <p:nvPr/>
          </p:nvSpPr>
          <p:spPr bwMode="auto">
            <a:xfrm>
              <a:off x="4499" y="1914"/>
              <a:ext cx="152" cy="265"/>
            </a:xfrm>
            <a:custGeom>
              <a:avLst/>
              <a:gdLst>
                <a:gd name="T0" fmla="*/ 4 w 19"/>
                <a:gd name="T1" fmla="*/ 0 h 33"/>
                <a:gd name="T2" fmla="*/ 4 w 19"/>
                <a:gd name="T3" fmla="*/ 8 h 33"/>
                <a:gd name="T4" fmla="*/ 0 w 19"/>
                <a:gd name="T5" fmla="*/ 8 h 33"/>
                <a:gd name="T6" fmla="*/ 0 w 19"/>
                <a:gd name="T7" fmla="*/ 11 h 33"/>
                <a:gd name="T8" fmla="*/ 4 w 19"/>
                <a:gd name="T9" fmla="*/ 11 h 33"/>
                <a:gd name="T10" fmla="*/ 4 w 19"/>
                <a:gd name="T11" fmla="*/ 26 h 33"/>
                <a:gd name="T12" fmla="*/ 14 w 19"/>
                <a:gd name="T13" fmla="*/ 33 h 33"/>
                <a:gd name="T14" fmla="*/ 18 w 19"/>
                <a:gd name="T15" fmla="*/ 33 h 33"/>
                <a:gd name="T16" fmla="*/ 18 w 19"/>
                <a:gd name="T17" fmla="*/ 33 h 33"/>
                <a:gd name="T18" fmla="*/ 18 w 19"/>
                <a:gd name="T19" fmla="*/ 30 h 33"/>
                <a:gd name="T20" fmla="*/ 18 w 19"/>
                <a:gd name="T21" fmla="*/ 30 h 33"/>
                <a:gd name="T22" fmla="*/ 15 w 19"/>
                <a:gd name="T23" fmla="*/ 30 h 33"/>
                <a:gd name="T24" fmla="*/ 11 w 19"/>
                <a:gd name="T25" fmla="*/ 26 h 33"/>
                <a:gd name="T26" fmla="*/ 11 w 19"/>
                <a:gd name="T27" fmla="*/ 11 h 33"/>
                <a:gd name="T28" fmla="*/ 19 w 19"/>
                <a:gd name="T29" fmla="*/ 11 h 33"/>
                <a:gd name="T30" fmla="*/ 19 w 19"/>
                <a:gd name="T31" fmla="*/ 8 h 33"/>
                <a:gd name="T32" fmla="*/ 11 w 19"/>
                <a:gd name="T33" fmla="*/ 8 h 33"/>
                <a:gd name="T34" fmla="*/ 11 w 19"/>
                <a:gd name="T35" fmla="*/ 0 h 33"/>
                <a:gd name="T36" fmla="*/ 4 w 19"/>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3">
                  <a:moveTo>
                    <a:pt x="4" y="0"/>
                  </a:moveTo>
                  <a:cubicBezTo>
                    <a:pt x="4" y="0"/>
                    <a:pt x="4" y="7"/>
                    <a:pt x="4" y="8"/>
                  </a:cubicBezTo>
                  <a:cubicBezTo>
                    <a:pt x="4" y="8"/>
                    <a:pt x="0" y="8"/>
                    <a:pt x="0" y="8"/>
                  </a:cubicBezTo>
                  <a:cubicBezTo>
                    <a:pt x="0" y="11"/>
                    <a:pt x="0" y="11"/>
                    <a:pt x="0" y="11"/>
                  </a:cubicBezTo>
                  <a:cubicBezTo>
                    <a:pt x="0" y="11"/>
                    <a:pt x="4" y="11"/>
                    <a:pt x="4" y="11"/>
                  </a:cubicBezTo>
                  <a:cubicBezTo>
                    <a:pt x="4" y="12"/>
                    <a:pt x="4" y="26"/>
                    <a:pt x="4" y="26"/>
                  </a:cubicBezTo>
                  <a:cubicBezTo>
                    <a:pt x="4" y="33"/>
                    <a:pt x="9" y="33"/>
                    <a:pt x="14" y="33"/>
                  </a:cubicBezTo>
                  <a:cubicBezTo>
                    <a:pt x="15" y="33"/>
                    <a:pt x="16" y="33"/>
                    <a:pt x="18" y="33"/>
                  </a:cubicBezTo>
                  <a:cubicBezTo>
                    <a:pt x="18" y="33"/>
                    <a:pt x="18" y="33"/>
                    <a:pt x="18" y="33"/>
                  </a:cubicBezTo>
                  <a:cubicBezTo>
                    <a:pt x="18" y="30"/>
                    <a:pt x="18" y="30"/>
                    <a:pt x="18" y="30"/>
                  </a:cubicBezTo>
                  <a:cubicBezTo>
                    <a:pt x="18" y="30"/>
                    <a:pt x="18" y="30"/>
                    <a:pt x="18" y="30"/>
                  </a:cubicBezTo>
                  <a:cubicBezTo>
                    <a:pt x="17" y="30"/>
                    <a:pt x="16" y="30"/>
                    <a:pt x="15" y="30"/>
                  </a:cubicBezTo>
                  <a:cubicBezTo>
                    <a:pt x="11" y="30"/>
                    <a:pt x="11" y="29"/>
                    <a:pt x="11" y="26"/>
                  </a:cubicBezTo>
                  <a:cubicBezTo>
                    <a:pt x="11" y="26"/>
                    <a:pt x="11" y="12"/>
                    <a:pt x="11" y="11"/>
                  </a:cubicBezTo>
                  <a:cubicBezTo>
                    <a:pt x="12" y="11"/>
                    <a:pt x="19" y="11"/>
                    <a:pt x="19" y="11"/>
                  </a:cubicBezTo>
                  <a:cubicBezTo>
                    <a:pt x="19" y="8"/>
                    <a:pt x="19" y="8"/>
                    <a:pt x="19" y="8"/>
                  </a:cubicBezTo>
                  <a:cubicBezTo>
                    <a:pt x="19" y="8"/>
                    <a:pt x="12" y="8"/>
                    <a:pt x="11" y="8"/>
                  </a:cubicBezTo>
                  <a:cubicBezTo>
                    <a:pt x="11" y="7"/>
                    <a:pt x="11" y="0"/>
                    <a:pt x="11" y="0"/>
                  </a:cubicBezTo>
                  <a:cubicBezTo>
                    <a:pt x="4" y="0"/>
                    <a:pt x="4" y="0"/>
                    <a:pt x="4"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36" name="Freeform 32"/>
            <p:cNvSpPr>
              <a:spLocks/>
            </p:cNvSpPr>
            <p:nvPr/>
          </p:nvSpPr>
          <p:spPr bwMode="auto">
            <a:xfrm>
              <a:off x="4241" y="1979"/>
              <a:ext cx="241" cy="200"/>
            </a:xfrm>
            <a:custGeom>
              <a:avLst/>
              <a:gdLst>
                <a:gd name="T0" fmla="*/ 23 w 30"/>
                <a:gd name="T1" fmla="*/ 8 h 25"/>
                <a:gd name="T2" fmla="*/ 30 w 30"/>
                <a:gd name="T3" fmla="*/ 0 h 25"/>
                <a:gd name="T4" fmla="*/ 22 w 30"/>
                <a:gd name="T5" fmla="*/ 0 h 25"/>
                <a:gd name="T6" fmla="*/ 16 w 30"/>
                <a:gd name="T7" fmla="*/ 8 h 25"/>
                <a:gd name="T8" fmla="*/ 10 w 30"/>
                <a:gd name="T9" fmla="*/ 0 h 25"/>
                <a:gd name="T10" fmla="*/ 0 w 30"/>
                <a:gd name="T11" fmla="*/ 0 h 25"/>
                <a:gd name="T12" fmla="*/ 0 w 30"/>
                <a:gd name="T13" fmla="*/ 2 h 25"/>
                <a:gd name="T14" fmla="*/ 0 w 30"/>
                <a:gd name="T15" fmla="*/ 2 h 25"/>
                <a:gd name="T16" fmla="*/ 7 w 30"/>
                <a:gd name="T17" fmla="*/ 6 h 25"/>
                <a:gd name="T18" fmla="*/ 11 w 30"/>
                <a:gd name="T19" fmla="*/ 12 h 25"/>
                <a:gd name="T20" fmla="*/ 4 w 30"/>
                <a:gd name="T21" fmla="*/ 20 h 25"/>
                <a:gd name="T22" fmla="*/ 11 w 30"/>
                <a:gd name="T23" fmla="*/ 20 h 25"/>
                <a:gd name="T24" fmla="*/ 14 w 30"/>
                <a:gd name="T25" fmla="*/ 16 h 25"/>
                <a:gd name="T26" fmla="*/ 21 w 30"/>
                <a:gd name="T27" fmla="*/ 25 h 25"/>
                <a:gd name="T28" fmla="*/ 29 w 30"/>
                <a:gd name="T29" fmla="*/ 25 h 25"/>
                <a:gd name="T30" fmla="*/ 16 w 30"/>
                <a:gd name="T31" fmla="*/ 8 h 25"/>
                <a:gd name="T32" fmla="*/ 23 w 30"/>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5">
                  <a:moveTo>
                    <a:pt x="23" y="8"/>
                  </a:moveTo>
                  <a:cubicBezTo>
                    <a:pt x="30" y="0"/>
                    <a:pt x="30" y="0"/>
                    <a:pt x="30" y="0"/>
                  </a:cubicBezTo>
                  <a:cubicBezTo>
                    <a:pt x="22" y="0"/>
                    <a:pt x="22" y="0"/>
                    <a:pt x="22" y="0"/>
                  </a:cubicBezTo>
                  <a:cubicBezTo>
                    <a:pt x="16" y="8"/>
                    <a:pt x="16" y="8"/>
                    <a:pt x="16" y="8"/>
                  </a:cubicBezTo>
                  <a:cubicBezTo>
                    <a:pt x="10" y="0"/>
                    <a:pt x="10" y="0"/>
                    <a:pt x="10" y="0"/>
                  </a:cubicBezTo>
                  <a:cubicBezTo>
                    <a:pt x="0" y="0"/>
                    <a:pt x="0" y="0"/>
                    <a:pt x="0" y="0"/>
                  </a:cubicBezTo>
                  <a:cubicBezTo>
                    <a:pt x="0" y="2"/>
                    <a:pt x="0" y="2"/>
                    <a:pt x="0" y="2"/>
                  </a:cubicBezTo>
                  <a:cubicBezTo>
                    <a:pt x="0" y="2"/>
                    <a:pt x="0" y="2"/>
                    <a:pt x="0" y="2"/>
                  </a:cubicBezTo>
                  <a:cubicBezTo>
                    <a:pt x="4" y="2"/>
                    <a:pt x="4" y="3"/>
                    <a:pt x="7" y="6"/>
                  </a:cubicBezTo>
                  <a:cubicBezTo>
                    <a:pt x="11" y="12"/>
                    <a:pt x="11" y="12"/>
                    <a:pt x="11" y="12"/>
                  </a:cubicBezTo>
                  <a:cubicBezTo>
                    <a:pt x="4" y="20"/>
                    <a:pt x="4" y="20"/>
                    <a:pt x="4" y="20"/>
                  </a:cubicBezTo>
                  <a:cubicBezTo>
                    <a:pt x="11" y="20"/>
                    <a:pt x="11" y="20"/>
                    <a:pt x="11" y="20"/>
                  </a:cubicBezTo>
                  <a:cubicBezTo>
                    <a:pt x="14" y="16"/>
                    <a:pt x="14" y="16"/>
                    <a:pt x="14" y="16"/>
                  </a:cubicBezTo>
                  <a:cubicBezTo>
                    <a:pt x="21" y="25"/>
                    <a:pt x="21" y="25"/>
                    <a:pt x="21" y="25"/>
                  </a:cubicBezTo>
                  <a:cubicBezTo>
                    <a:pt x="29" y="25"/>
                    <a:pt x="29" y="25"/>
                    <a:pt x="29" y="25"/>
                  </a:cubicBezTo>
                  <a:cubicBezTo>
                    <a:pt x="16" y="8"/>
                    <a:pt x="16" y="8"/>
                    <a:pt x="16" y="8"/>
                  </a:cubicBezTo>
                  <a:cubicBezTo>
                    <a:pt x="23" y="8"/>
                    <a:pt x="23" y="8"/>
                    <a:pt x="23" y="8"/>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37" name="Freeform 33"/>
            <p:cNvSpPr>
              <a:spLocks/>
            </p:cNvSpPr>
            <p:nvPr/>
          </p:nvSpPr>
          <p:spPr bwMode="auto">
            <a:xfrm>
              <a:off x="4474" y="1834"/>
              <a:ext cx="129" cy="80"/>
            </a:xfrm>
            <a:custGeom>
              <a:avLst/>
              <a:gdLst>
                <a:gd name="T0" fmla="*/ 57 w 129"/>
                <a:gd name="T1" fmla="*/ 80 h 80"/>
                <a:gd name="T2" fmla="*/ 0 w 129"/>
                <a:gd name="T3" fmla="*/ 80 h 80"/>
                <a:gd name="T4" fmla="*/ 73 w 129"/>
                <a:gd name="T5" fmla="*/ 0 h 80"/>
                <a:gd name="T6" fmla="*/ 129 w 129"/>
                <a:gd name="T7" fmla="*/ 0 h 80"/>
                <a:gd name="T8" fmla="*/ 57 w 129"/>
                <a:gd name="T9" fmla="*/ 80 h 80"/>
              </a:gdLst>
              <a:ahLst/>
              <a:cxnLst>
                <a:cxn ang="0">
                  <a:pos x="T0" y="T1"/>
                </a:cxn>
                <a:cxn ang="0">
                  <a:pos x="T2" y="T3"/>
                </a:cxn>
                <a:cxn ang="0">
                  <a:pos x="T4" y="T5"/>
                </a:cxn>
                <a:cxn ang="0">
                  <a:pos x="T6" y="T7"/>
                </a:cxn>
                <a:cxn ang="0">
                  <a:pos x="T8" y="T9"/>
                </a:cxn>
              </a:cxnLst>
              <a:rect l="0" t="0" r="r" b="b"/>
              <a:pathLst>
                <a:path w="129" h="80">
                  <a:moveTo>
                    <a:pt x="57" y="80"/>
                  </a:moveTo>
                  <a:lnTo>
                    <a:pt x="0" y="80"/>
                  </a:lnTo>
                  <a:lnTo>
                    <a:pt x="73" y="0"/>
                  </a:lnTo>
                  <a:lnTo>
                    <a:pt x="129" y="0"/>
                  </a:lnTo>
                  <a:lnTo>
                    <a:pt x="57" y="8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sp>
          <p:nvSpPr>
            <p:cNvPr id="38" name="Freeform 34"/>
            <p:cNvSpPr>
              <a:spLocks/>
            </p:cNvSpPr>
            <p:nvPr/>
          </p:nvSpPr>
          <p:spPr bwMode="auto">
            <a:xfrm>
              <a:off x="4394" y="1834"/>
              <a:ext cx="129" cy="80"/>
            </a:xfrm>
            <a:custGeom>
              <a:avLst/>
              <a:gdLst>
                <a:gd name="T0" fmla="*/ 57 w 129"/>
                <a:gd name="T1" fmla="*/ 80 h 80"/>
                <a:gd name="T2" fmla="*/ 0 w 129"/>
                <a:gd name="T3" fmla="*/ 80 h 80"/>
                <a:gd name="T4" fmla="*/ 73 w 129"/>
                <a:gd name="T5" fmla="*/ 0 h 80"/>
                <a:gd name="T6" fmla="*/ 129 w 129"/>
                <a:gd name="T7" fmla="*/ 0 h 80"/>
                <a:gd name="T8" fmla="*/ 57 w 129"/>
                <a:gd name="T9" fmla="*/ 80 h 80"/>
              </a:gdLst>
              <a:ahLst/>
              <a:cxnLst>
                <a:cxn ang="0">
                  <a:pos x="T0" y="T1"/>
                </a:cxn>
                <a:cxn ang="0">
                  <a:pos x="T2" y="T3"/>
                </a:cxn>
                <a:cxn ang="0">
                  <a:pos x="T4" y="T5"/>
                </a:cxn>
                <a:cxn ang="0">
                  <a:pos x="T6" y="T7"/>
                </a:cxn>
                <a:cxn ang="0">
                  <a:pos x="T8" y="T9"/>
                </a:cxn>
              </a:cxnLst>
              <a:rect l="0" t="0" r="r" b="b"/>
              <a:pathLst>
                <a:path w="129" h="80">
                  <a:moveTo>
                    <a:pt x="57" y="80"/>
                  </a:moveTo>
                  <a:lnTo>
                    <a:pt x="0" y="80"/>
                  </a:lnTo>
                  <a:lnTo>
                    <a:pt x="73" y="0"/>
                  </a:lnTo>
                  <a:lnTo>
                    <a:pt x="129" y="0"/>
                  </a:lnTo>
                  <a:lnTo>
                    <a:pt x="57" y="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14141"/>
                </a:solidFill>
              </a:endParaRPr>
            </a:p>
          </p:txBody>
        </p:sp>
      </p:grpSp>
      <p:cxnSp>
        <p:nvCxnSpPr>
          <p:cNvPr id="39" name="Straight Connector 38"/>
          <p:cNvCxnSpPr/>
          <p:nvPr/>
        </p:nvCxnSpPr>
        <p:spPr>
          <a:xfrm>
            <a:off x="4554888" y="990274"/>
            <a:ext cx="0" cy="3100757"/>
          </a:xfrm>
          <a:prstGeom prst="line">
            <a:avLst/>
          </a:prstGeom>
          <a:ln w="28575">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Content Placeholder 6"/>
          <p:cNvSpPr txBox="1">
            <a:spLocks/>
          </p:cNvSpPr>
          <p:nvPr/>
        </p:nvSpPr>
        <p:spPr>
          <a:xfrm>
            <a:off x="4726549" y="1044866"/>
            <a:ext cx="4475052" cy="1938992"/>
          </a:xfrm>
          <a:prstGeom prst="rect">
            <a:avLst/>
          </a:prstGeom>
        </p:spPr>
        <p:txBody>
          <a:bodyPr vert="horz" wrap="square" lIns="91440" tIns="45720" rIns="91440" bIns="45720" rtlCol="0">
            <a:spAutoFit/>
          </a:bodyPr>
          <a:lstStyle/>
          <a:p>
            <a:pPr marL="280988" indent="-280988">
              <a:spcAft>
                <a:spcPts val="300"/>
              </a:spcAft>
              <a:buClr>
                <a:srgbClr val="CC0000"/>
              </a:buClr>
              <a:buFont typeface="Wingdings" pitchFamily="2" charset="2"/>
              <a:buChar char="§"/>
            </a:pPr>
            <a:r>
              <a:rPr lang="en-US" sz="2200" dirty="0" smtClean="0">
                <a:solidFill>
                  <a:srgbClr val="414141"/>
                </a:solidFill>
              </a:rPr>
              <a:t>Founded in 1910</a:t>
            </a:r>
          </a:p>
          <a:p>
            <a:pPr marL="280988" indent="-280988">
              <a:spcAft>
                <a:spcPts val="300"/>
              </a:spcAft>
              <a:buClr>
                <a:srgbClr val="CC0000"/>
              </a:buClr>
              <a:buFont typeface="Wingdings" pitchFamily="2" charset="2"/>
              <a:buChar char="§"/>
            </a:pPr>
            <a:r>
              <a:rPr lang="en-US" sz="2200" dirty="0" smtClean="0">
                <a:solidFill>
                  <a:srgbClr val="414141"/>
                </a:solidFill>
              </a:rPr>
              <a:t>US$96.1B FY12</a:t>
            </a:r>
          </a:p>
          <a:p>
            <a:pPr marL="280988" indent="-280988">
              <a:spcAft>
                <a:spcPts val="300"/>
              </a:spcAft>
              <a:buClr>
                <a:srgbClr val="CC0000"/>
              </a:buClr>
              <a:buFont typeface="Wingdings" pitchFamily="2" charset="2"/>
              <a:buChar char="§"/>
            </a:pPr>
            <a:r>
              <a:rPr lang="en-US" sz="2200" dirty="0" smtClean="0">
                <a:solidFill>
                  <a:srgbClr val="414141"/>
                </a:solidFill>
              </a:rPr>
              <a:t>1000 subsidiaries</a:t>
            </a:r>
          </a:p>
          <a:p>
            <a:pPr marL="280988" indent="-280988">
              <a:spcAft>
                <a:spcPts val="300"/>
              </a:spcAft>
              <a:buClr>
                <a:srgbClr val="CC0000"/>
              </a:buClr>
              <a:buFont typeface="Wingdings" pitchFamily="2" charset="2"/>
              <a:buChar char="§"/>
            </a:pPr>
            <a:r>
              <a:rPr lang="en-US" sz="2200" dirty="0" smtClean="0">
                <a:solidFill>
                  <a:srgbClr val="414141"/>
                </a:solidFill>
              </a:rPr>
              <a:t>326,000 </a:t>
            </a:r>
            <a:r>
              <a:rPr lang="en-US" sz="2200" dirty="0">
                <a:solidFill>
                  <a:srgbClr val="414141"/>
                </a:solidFill>
              </a:rPr>
              <a:t>employees</a:t>
            </a:r>
          </a:p>
          <a:p>
            <a:pPr marL="280988" indent="-280988">
              <a:spcAft>
                <a:spcPts val="300"/>
              </a:spcAft>
              <a:buClr>
                <a:srgbClr val="CC0000"/>
              </a:buClr>
              <a:buFont typeface="Wingdings" pitchFamily="2" charset="2"/>
              <a:buChar char="§"/>
            </a:pPr>
            <a:r>
              <a:rPr lang="en-US" sz="2200" dirty="0">
                <a:solidFill>
                  <a:srgbClr val="414141"/>
                </a:solidFill>
              </a:rPr>
              <a:t>Thousands of PhDs</a:t>
            </a:r>
          </a:p>
        </p:txBody>
      </p:sp>
      <p:sp>
        <p:nvSpPr>
          <p:cNvPr id="41" name="Content Placeholder 2"/>
          <p:cNvSpPr txBox="1">
            <a:spLocks/>
          </p:cNvSpPr>
          <p:nvPr>
            <p:custDataLst>
              <p:tags r:id="rId1"/>
            </p:custDataLst>
          </p:nvPr>
        </p:nvSpPr>
        <p:spPr>
          <a:xfrm>
            <a:off x="465809" y="4295754"/>
            <a:ext cx="8290290" cy="600299"/>
          </a:xfrm>
          <a:prstGeom prst="rect">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98463" indent="-280988" algn="ctr">
              <a:spcBef>
                <a:spcPts val="300"/>
              </a:spcBef>
              <a:spcAft>
                <a:spcPts val="300"/>
              </a:spcAft>
              <a:buClr>
                <a:prstClr val="white"/>
              </a:buClr>
              <a:defRPr/>
            </a:pPr>
            <a:r>
              <a:rPr lang="en-US" sz="2400" b="1" dirty="0" smtClean="0">
                <a:solidFill>
                  <a:prstClr val="white"/>
                </a:solidFill>
              </a:rPr>
              <a:t>#54 in the 2013 FORTUNE</a:t>
            </a:r>
            <a:r>
              <a:rPr lang="en-US" sz="2400" b="1" baseline="30000" dirty="0" smtClean="0">
                <a:solidFill>
                  <a:prstClr val="white"/>
                </a:solidFill>
              </a:rPr>
              <a:t>®</a:t>
            </a:r>
            <a:r>
              <a:rPr lang="en-US" sz="2400" b="1" dirty="0" smtClean="0">
                <a:solidFill>
                  <a:prstClr val="white"/>
                </a:solidFill>
              </a:rPr>
              <a:t> Global 500</a:t>
            </a:r>
            <a:endParaRPr lang="en-US" sz="2400" b="1" baseline="30000" dirty="0" smtClean="0">
              <a:solidFill>
                <a:prstClr val="white"/>
              </a:solidFill>
            </a:endParaRPr>
          </a:p>
        </p:txBody>
      </p:sp>
    </p:spTree>
    <p:extLst>
      <p:ext uri="{BB962C8B-B14F-4D97-AF65-F5344CB8AC3E}">
        <p14:creationId xmlns:p14="http://schemas.microsoft.com/office/powerpoint/2010/main" val="160206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Empower Your Team!</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785554"/>
            <a:ext cx="9144000" cy="4357946"/>
          </a:xfrm>
          <a:prstGeom prst="rect">
            <a:avLst/>
          </a:prstGeom>
        </p:spPr>
      </p:pic>
      <p:sp>
        <p:nvSpPr>
          <p:cNvPr id="4" name="Rectangle 3"/>
          <p:cNvSpPr/>
          <p:nvPr/>
        </p:nvSpPr>
        <p:spPr>
          <a:xfrm>
            <a:off x="4781550" y="1045029"/>
            <a:ext cx="4266655" cy="3805645"/>
          </a:xfrm>
          <a:prstGeom prst="rect">
            <a:avLst/>
          </a:prstGeom>
          <a:gradFill>
            <a:gsLst>
              <a:gs pos="0">
                <a:schemeClr val="accent6">
                  <a:lumMod val="75000"/>
                </a:schemeClr>
              </a:gs>
              <a:gs pos="3000">
                <a:schemeClr val="accent6">
                  <a:lumMod val="7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a:p>
            <a:pPr algn="ctr"/>
            <a:endParaRPr lang="en-US" sz="2400" dirty="0">
              <a:latin typeface="+mj-lt"/>
            </a:endParaRPr>
          </a:p>
          <a:p>
            <a:pPr algn="ctr"/>
            <a:r>
              <a:rPr lang="en-US" sz="2400" dirty="0">
                <a:latin typeface="+mj-lt"/>
              </a:rPr>
              <a:t>Who can take advantage of the Cyber Security Analytics?</a:t>
            </a:r>
          </a:p>
          <a:p>
            <a:pPr algn="ctr"/>
            <a:endParaRPr lang="en-US" sz="2400" dirty="0">
              <a:latin typeface="+mj-lt"/>
            </a:endParaRPr>
          </a:p>
          <a:p>
            <a:pPr algn="ctr"/>
            <a:r>
              <a:rPr lang="en-US" sz="2400" dirty="0">
                <a:latin typeface="+mj-lt"/>
              </a:rPr>
              <a:t>CISO</a:t>
            </a:r>
          </a:p>
          <a:p>
            <a:pPr algn="ctr"/>
            <a:r>
              <a:rPr lang="en-US" sz="2400" dirty="0">
                <a:latin typeface="+mj-lt"/>
              </a:rPr>
              <a:t>Cyber Forensic</a:t>
            </a:r>
          </a:p>
          <a:p>
            <a:pPr algn="ctr"/>
            <a:r>
              <a:rPr lang="en-US" sz="2400" dirty="0">
                <a:latin typeface="+mj-lt"/>
              </a:rPr>
              <a:t>Cyber Data Analyst</a:t>
            </a:r>
          </a:p>
          <a:p>
            <a:pPr algn="ctr"/>
            <a:r>
              <a:rPr lang="en-US" sz="2400" dirty="0">
                <a:latin typeface="+mj-lt"/>
              </a:rPr>
              <a:t>Data Scientist</a:t>
            </a:r>
          </a:p>
          <a:p>
            <a:pPr algn="ctr"/>
            <a:endParaRPr lang="en-US" sz="2400" dirty="0">
              <a:latin typeface="+mj-lt"/>
            </a:endParaRPr>
          </a:p>
          <a:p>
            <a:pPr algn="ctr"/>
            <a:endParaRPr lang="en-US" sz="2400" dirty="0">
              <a:latin typeface="+mj-lt"/>
            </a:endParaRPr>
          </a:p>
          <a:p>
            <a:pPr algn="ctr"/>
            <a:r>
              <a:rPr lang="en-US" sz="2400" dirty="0">
                <a:latin typeface="+mj-lt"/>
              </a:rPr>
              <a:t> </a:t>
            </a:r>
          </a:p>
        </p:txBody>
      </p:sp>
    </p:spTree>
    <p:extLst>
      <p:ext uri="{BB962C8B-B14F-4D97-AF65-F5344CB8AC3E}">
        <p14:creationId xmlns:p14="http://schemas.microsoft.com/office/powerpoint/2010/main" val="18014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0" y="812613"/>
            <a:ext cx="5827881" cy="4571508"/>
          </a:xfrm>
        </p:spPr>
        <p:txBody>
          <a:bodyPr/>
          <a:lstStyle/>
          <a:p>
            <a:r>
              <a:rPr lang="en-US" sz="1200" dirty="0" smtClean="0"/>
              <a:t>Business Case</a:t>
            </a:r>
            <a:endParaRPr lang="en-US" sz="1200" dirty="0"/>
          </a:p>
          <a:p>
            <a:pPr marL="508000" lvl="1" indent="-214313">
              <a:spcBef>
                <a:spcPts val="450"/>
              </a:spcBef>
              <a:spcAft>
                <a:spcPts val="225"/>
              </a:spcAft>
              <a:buClr>
                <a:srgbClr val="0E367E"/>
              </a:buClr>
              <a:buSzPct val="85000"/>
              <a:buFont typeface="Arial" pitchFamily="34" charset="0"/>
              <a:buChar char="•"/>
              <a:defRPr/>
            </a:pPr>
            <a:r>
              <a:rPr lang="en-US" sz="1000" dirty="0" smtClean="0"/>
              <a:t>Security </a:t>
            </a:r>
            <a:r>
              <a:rPr lang="en-US" sz="1000" dirty="0"/>
              <a:t>around critical infrastructure and resources </a:t>
            </a:r>
            <a:r>
              <a:rPr lang="en-US" sz="1000" dirty="0" smtClean="0"/>
              <a:t>is a </a:t>
            </a:r>
            <a:r>
              <a:rPr lang="en-US" sz="1000" dirty="0"/>
              <a:t>top </a:t>
            </a:r>
            <a:r>
              <a:rPr lang="en-US" sz="1000" dirty="0" smtClean="0"/>
              <a:t>priority. Cyber crimes have gone up 20%+ from last year; Northeast Blackout cost an estimated $6 Billion</a:t>
            </a:r>
            <a:endParaRPr lang="en-US" sz="1000" dirty="0" smtClean="0">
              <a:solidFill>
                <a:srgbClr val="FF0000"/>
              </a:solidFill>
            </a:endParaRPr>
          </a:p>
          <a:p>
            <a:pPr>
              <a:buSzPct val="85000"/>
              <a:defRPr/>
            </a:pPr>
            <a:r>
              <a:rPr lang="en-US" sz="1200" dirty="0" smtClean="0"/>
              <a:t>Challenges</a:t>
            </a:r>
          </a:p>
          <a:p>
            <a:pPr marL="508000" lvl="1" indent="-214313">
              <a:spcBef>
                <a:spcPts val="450"/>
              </a:spcBef>
              <a:spcAft>
                <a:spcPts val="225"/>
              </a:spcAft>
              <a:buClr>
                <a:srgbClr val="0E367E"/>
              </a:buClr>
              <a:buSzPct val="85000"/>
              <a:buFont typeface="Arial" pitchFamily="34" charset="0"/>
              <a:buChar char="•"/>
              <a:defRPr/>
            </a:pPr>
            <a:r>
              <a:rPr lang="en-US" sz="1000" dirty="0" smtClean="0">
                <a:solidFill>
                  <a:srgbClr val="000000"/>
                </a:solidFill>
              </a:rPr>
              <a:t>Parsing</a:t>
            </a:r>
          </a:p>
          <a:p>
            <a:pPr marL="788988" lvl="2" indent="-214313">
              <a:spcBef>
                <a:spcPts val="450"/>
              </a:spcBef>
              <a:spcAft>
                <a:spcPts val="225"/>
              </a:spcAft>
              <a:buClr>
                <a:srgbClr val="0E367E"/>
              </a:buClr>
              <a:buSzPct val="85000"/>
              <a:buFont typeface="Arial" pitchFamily="34" charset="0"/>
              <a:buChar char="•"/>
              <a:defRPr/>
            </a:pPr>
            <a:r>
              <a:rPr lang="en-US" sz="800" dirty="0" smtClean="0">
                <a:solidFill>
                  <a:srgbClr val="000000"/>
                </a:solidFill>
              </a:rPr>
              <a:t>Dozens of log formats from many sources: firewall, anti-virus, Active Directory, web proxy, email.</a:t>
            </a:r>
          </a:p>
          <a:p>
            <a:pPr marL="788988" lvl="2" indent="-214313">
              <a:spcBef>
                <a:spcPts val="450"/>
              </a:spcBef>
              <a:spcAft>
                <a:spcPts val="225"/>
              </a:spcAft>
              <a:buClr>
                <a:srgbClr val="0E367E"/>
              </a:buClr>
              <a:buSzPct val="85000"/>
              <a:buFont typeface="Arial" pitchFamily="34" charset="0"/>
              <a:buChar char="•"/>
              <a:defRPr/>
            </a:pPr>
            <a:r>
              <a:rPr lang="en-US" sz="800" dirty="0" smtClean="0">
                <a:solidFill>
                  <a:srgbClr val="000000"/>
                </a:solidFill>
              </a:rPr>
              <a:t>Complex parsing logic using cryptic regular expressions (regex) took days of development for each log format. </a:t>
            </a:r>
          </a:p>
          <a:p>
            <a:pPr marL="788988" lvl="2" indent="-214313">
              <a:spcBef>
                <a:spcPts val="450"/>
              </a:spcBef>
              <a:spcAft>
                <a:spcPts val="225"/>
              </a:spcAft>
              <a:buClr>
                <a:srgbClr val="0E367E"/>
              </a:buClr>
              <a:buSzPct val="85000"/>
              <a:buFont typeface="Arial" pitchFamily="34" charset="0"/>
              <a:buChar char="•"/>
              <a:defRPr/>
            </a:pPr>
            <a:r>
              <a:rPr lang="en-US" sz="800" dirty="0" smtClean="0">
                <a:solidFill>
                  <a:srgbClr val="000000"/>
                </a:solidFill>
              </a:rPr>
              <a:t>Relying on an expensive resource (data scientist) to do operational activities </a:t>
            </a:r>
          </a:p>
          <a:p>
            <a:pPr marL="508000" lvl="1" indent="-214313">
              <a:spcBef>
                <a:spcPts val="450"/>
              </a:spcBef>
              <a:spcAft>
                <a:spcPts val="225"/>
              </a:spcAft>
              <a:buClr>
                <a:srgbClr val="0E367E"/>
              </a:buClr>
              <a:buSzPct val="85000"/>
              <a:buFont typeface="Arial" pitchFamily="34" charset="0"/>
              <a:buChar char="•"/>
              <a:defRPr/>
            </a:pPr>
            <a:r>
              <a:rPr lang="en-US" sz="1000" dirty="0" smtClean="0">
                <a:solidFill>
                  <a:srgbClr val="000000"/>
                </a:solidFill>
              </a:rPr>
              <a:t>Threat detection at scale</a:t>
            </a:r>
            <a:endParaRPr lang="en-US" sz="700" dirty="0" smtClean="0">
              <a:solidFill>
                <a:srgbClr val="000000"/>
              </a:solidFill>
            </a:endParaRPr>
          </a:p>
          <a:p>
            <a:pPr marL="280988" lvl="1" indent="-280988">
              <a:lnSpc>
                <a:spcPct val="100000"/>
              </a:lnSpc>
              <a:spcBef>
                <a:spcPts val="1200"/>
              </a:spcBef>
              <a:spcAft>
                <a:spcPts val="600"/>
              </a:spcAft>
              <a:buClr>
                <a:schemeClr val="accent5"/>
              </a:buClr>
              <a:buSzPct val="85000"/>
              <a:buFont typeface="Wingdings" charset="2"/>
              <a:buChar char="§"/>
              <a:defRPr/>
            </a:pPr>
            <a:r>
              <a:rPr lang="en-US" sz="1200" dirty="0"/>
              <a:t>Benefits</a:t>
            </a:r>
          </a:p>
          <a:p>
            <a:pPr marL="508000" lvl="1" indent="-214313">
              <a:spcBef>
                <a:spcPts val="450"/>
              </a:spcBef>
              <a:spcAft>
                <a:spcPts val="225"/>
              </a:spcAft>
              <a:buClr>
                <a:srgbClr val="0E367E"/>
              </a:buClr>
              <a:buSzPct val="85000"/>
              <a:buFont typeface="Arial" pitchFamily="34" charset="0"/>
              <a:buChar char="•"/>
              <a:defRPr/>
            </a:pPr>
            <a:r>
              <a:rPr lang="en-US" sz="1000" dirty="0" smtClean="0">
                <a:solidFill>
                  <a:srgbClr val="000000"/>
                </a:solidFill>
              </a:rPr>
              <a:t>Previous parsing process was </a:t>
            </a:r>
            <a:r>
              <a:rPr lang="en-US" sz="1000" dirty="0">
                <a:solidFill>
                  <a:srgbClr val="000000"/>
                </a:solidFill>
              </a:rPr>
              <a:t>replaced with a simple Pentaho workflow using zero code developed in under 1 hour. </a:t>
            </a:r>
          </a:p>
          <a:p>
            <a:pPr marL="508000" lvl="1" indent="-214313">
              <a:spcBef>
                <a:spcPts val="450"/>
              </a:spcBef>
              <a:spcAft>
                <a:spcPts val="225"/>
              </a:spcAft>
              <a:buClr>
                <a:srgbClr val="0E367E"/>
              </a:buClr>
              <a:buSzPct val="85000"/>
              <a:buFont typeface="Arial" pitchFamily="34" charset="0"/>
              <a:buChar char="•"/>
              <a:defRPr/>
            </a:pPr>
            <a:r>
              <a:rPr lang="en-US" sz="1000" dirty="0">
                <a:solidFill>
                  <a:srgbClr val="000000"/>
                </a:solidFill>
              </a:rPr>
              <a:t>Pentaho’s dynamic ETL capabilities provide resilience for changing log formats that would break brittle regex </a:t>
            </a:r>
            <a:r>
              <a:rPr lang="en-US" sz="1000" dirty="0" smtClean="0">
                <a:solidFill>
                  <a:srgbClr val="000000"/>
                </a:solidFill>
              </a:rPr>
              <a:t>expressions</a:t>
            </a:r>
            <a:endParaRPr lang="en-US" sz="1000" dirty="0">
              <a:solidFill>
                <a:srgbClr val="000000"/>
              </a:solidFill>
            </a:endParaRPr>
          </a:p>
          <a:p>
            <a:pPr marL="508000" lvl="1" indent="-214313">
              <a:spcBef>
                <a:spcPts val="450"/>
              </a:spcBef>
              <a:spcAft>
                <a:spcPts val="225"/>
              </a:spcAft>
              <a:buClr>
                <a:srgbClr val="0E367E"/>
              </a:buClr>
              <a:buSzPct val="85000"/>
              <a:buFont typeface="Arial" pitchFamily="34" charset="0"/>
              <a:buChar char="•"/>
              <a:defRPr/>
            </a:pPr>
            <a:r>
              <a:rPr lang="en-US" sz="1000" dirty="0">
                <a:solidFill>
                  <a:srgbClr val="000000"/>
                </a:solidFill>
              </a:rPr>
              <a:t>Pentaho enabled various threat detection algorithms to be operationalized on Hadoop at </a:t>
            </a:r>
            <a:r>
              <a:rPr lang="en-US" sz="1000" dirty="0" smtClean="0">
                <a:solidFill>
                  <a:srgbClr val="000000"/>
                </a:solidFill>
              </a:rPr>
              <a:t>scale. R </a:t>
            </a:r>
            <a:r>
              <a:rPr lang="en-US" sz="1000" dirty="0">
                <a:solidFill>
                  <a:srgbClr val="000000"/>
                </a:solidFill>
              </a:rPr>
              <a:t>and Weka predictive analytics algorithms can also be embedded into Pentaho workflows for more advanced threat detection.</a:t>
            </a:r>
          </a:p>
          <a:p>
            <a:pPr marL="508000" lvl="1" indent="-214313">
              <a:spcBef>
                <a:spcPts val="450"/>
              </a:spcBef>
              <a:spcAft>
                <a:spcPts val="225"/>
              </a:spcAft>
              <a:buClr>
                <a:srgbClr val="0E367E"/>
              </a:buClr>
              <a:buSzPct val="85000"/>
              <a:buFont typeface="Arial" pitchFamily="34" charset="0"/>
              <a:buChar char="•"/>
              <a:defRPr/>
            </a:pPr>
            <a:r>
              <a:rPr lang="en-US" sz="1000" dirty="0">
                <a:solidFill>
                  <a:srgbClr val="000000"/>
                </a:solidFill>
              </a:rPr>
              <a:t>Easy to create transformations made it easy to hand off the implementation process to the data engineering team and freed up the data scientist’s time to focus on the </a:t>
            </a:r>
            <a:r>
              <a:rPr lang="en-US" sz="1000" dirty="0" smtClean="0">
                <a:solidFill>
                  <a:srgbClr val="000000"/>
                </a:solidFill>
              </a:rPr>
              <a:t>algorithms</a:t>
            </a:r>
            <a:endParaRPr lang="en-US" sz="1000" dirty="0">
              <a:solidFill>
                <a:srgbClr val="000000"/>
              </a:solidFill>
            </a:endParaRPr>
          </a:p>
        </p:txBody>
      </p:sp>
      <p:sp>
        <p:nvSpPr>
          <p:cNvPr id="4" name="Title 3"/>
          <p:cNvSpPr>
            <a:spLocks noGrp="1"/>
          </p:cNvSpPr>
          <p:nvPr>
            <p:ph type="title"/>
          </p:nvPr>
        </p:nvSpPr>
        <p:spPr/>
        <p:txBody>
          <a:bodyPr>
            <a:normAutofit/>
          </a:bodyPr>
          <a:lstStyle/>
          <a:p>
            <a:r>
              <a:rPr lang="en-US" dirty="0" smtClean="0"/>
              <a:t>Chevron: Using Predictive to Eliminate the Risk of Cybersecurity Threats</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398" y="878775"/>
            <a:ext cx="1421955" cy="1519182"/>
          </a:xfrm>
          <a:prstGeom prst="rect">
            <a:avLst/>
          </a:prstGeom>
        </p:spPr>
      </p:pic>
      <p:sp>
        <p:nvSpPr>
          <p:cNvPr id="5" name="TextBox 4"/>
          <p:cNvSpPr txBox="1"/>
          <p:nvPr/>
        </p:nvSpPr>
        <p:spPr>
          <a:xfrm>
            <a:off x="6276769" y="2735148"/>
            <a:ext cx="2968831" cy="2408352"/>
          </a:xfrm>
          <a:prstGeom prst="rect">
            <a:avLst/>
          </a:prstGeom>
          <a:noFill/>
        </p:spPr>
        <p:txBody>
          <a:bodyPr wrap="square" rtlCol="0">
            <a:spAutoFit/>
          </a:bodyPr>
          <a:lstStyle/>
          <a:p>
            <a:pPr>
              <a:buSzPct val="85000"/>
              <a:defRPr/>
            </a:pPr>
            <a:r>
              <a:rPr lang="en-US" sz="1600" dirty="0"/>
              <a:t>Why Pentaho?</a:t>
            </a:r>
          </a:p>
          <a:p>
            <a:pPr marL="508000" lvl="1" indent="-214313">
              <a:spcBef>
                <a:spcPts val="450"/>
              </a:spcBef>
              <a:spcAft>
                <a:spcPts val="225"/>
              </a:spcAft>
              <a:buClr>
                <a:srgbClr val="0E367E"/>
              </a:buClr>
              <a:buSzPct val="85000"/>
              <a:buFont typeface="Arial" pitchFamily="34" charset="0"/>
              <a:buChar char="•"/>
              <a:defRPr/>
            </a:pPr>
            <a:r>
              <a:rPr lang="en-US" sz="1100" dirty="0"/>
              <a:t>Faster time to delivery for ingestion, processing, and analysis of big </a:t>
            </a:r>
            <a:r>
              <a:rPr lang="en-US" sz="1100" dirty="0" smtClean="0"/>
              <a:t>data</a:t>
            </a:r>
            <a:endParaRPr lang="en-US" sz="1100" dirty="0"/>
          </a:p>
          <a:p>
            <a:pPr marL="508000" lvl="1" indent="-214313">
              <a:spcBef>
                <a:spcPts val="450"/>
              </a:spcBef>
              <a:spcAft>
                <a:spcPts val="225"/>
              </a:spcAft>
              <a:buClr>
                <a:srgbClr val="0E367E"/>
              </a:buClr>
              <a:buSzPct val="85000"/>
              <a:buFont typeface="Arial" pitchFamily="34" charset="0"/>
              <a:buChar char="•"/>
              <a:defRPr/>
            </a:pPr>
            <a:r>
              <a:rPr lang="en-US" sz="1100" dirty="0"/>
              <a:t>Lowered risk by providing a supported, enterprise-class production </a:t>
            </a:r>
            <a:r>
              <a:rPr lang="en-US" sz="1100" dirty="0" smtClean="0"/>
              <a:t>platform</a:t>
            </a:r>
            <a:endParaRPr lang="en-US" sz="1100" dirty="0"/>
          </a:p>
          <a:p>
            <a:pPr marL="508000" lvl="1" indent="-214313">
              <a:spcBef>
                <a:spcPts val="450"/>
              </a:spcBef>
              <a:spcAft>
                <a:spcPts val="225"/>
              </a:spcAft>
              <a:buClr>
                <a:srgbClr val="0E367E"/>
              </a:buClr>
              <a:buSzPct val="85000"/>
              <a:buFont typeface="Arial" pitchFamily="34" charset="0"/>
              <a:buChar char="•"/>
              <a:defRPr/>
            </a:pPr>
            <a:r>
              <a:rPr lang="en-US" sz="1100" dirty="0"/>
              <a:t>Lower total cost of ownership by simplifying both the effort and skillsets required to deliver, enhance, and maintain </a:t>
            </a:r>
            <a:r>
              <a:rPr lang="en-US" sz="1100" dirty="0" smtClean="0"/>
              <a:t>solutions</a:t>
            </a:r>
            <a:endParaRPr lang="en-US" sz="1100" dirty="0">
              <a:solidFill>
                <a:schemeClr val="accent6">
                  <a:lumMod val="60000"/>
                  <a:lumOff val="40000"/>
                </a:schemeClr>
              </a:solidFill>
            </a:endParaRPr>
          </a:p>
          <a:p>
            <a:endParaRPr lang="en-US" sz="1600" dirty="0"/>
          </a:p>
        </p:txBody>
      </p:sp>
    </p:spTree>
    <p:extLst>
      <p:ext uri="{BB962C8B-B14F-4D97-AF65-F5344CB8AC3E}">
        <p14:creationId xmlns:p14="http://schemas.microsoft.com/office/powerpoint/2010/main" val="88101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Chevron Architecture Slide</a:t>
            </a:r>
            <a:endParaRPr lang="en-US" dirty="0"/>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a:stretch/>
        </p:blipFill>
        <p:spPr>
          <a:xfrm>
            <a:off x="471055" y="1089891"/>
            <a:ext cx="7943272" cy="3823853"/>
          </a:xfrm>
          <a:prstGeom prst="rect">
            <a:avLst/>
          </a:prstGeom>
        </p:spPr>
      </p:pic>
    </p:spTree>
    <p:extLst>
      <p:ext uri="{BB962C8B-B14F-4D97-AF65-F5344CB8AC3E}">
        <p14:creationId xmlns:p14="http://schemas.microsoft.com/office/powerpoint/2010/main" val="59954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0" y="967575"/>
            <a:ext cx="8584006" cy="3956117"/>
          </a:xfrm>
        </p:spPr>
        <p:txBody>
          <a:bodyPr>
            <a:normAutofit fontScale="55000" lnSpcReduction="20000"/>
          </a:bodyPr>
          <a:lstStyle/>
          <a:p>
            <a:pPr marL="0" lvl="0" indent="0">
              <a:buNone/>
            </a:pPr>
            <a:r>
              <a:rPr lang="en-US" dirty="0"/>
              <a:t>Semi-structured data such as many log files present challenges not found in row/column-based traditional data.</a:t>
            </a:r>
          </a:p>
          <a:p>
            <a:pPr marL="0" lvl="0" indent="0">
              <a:buNone/>
            </a:pPr>
            <a:r>
              <a:rPr lang="en-US" dirty="0" err="1">
                <a:solidFill>
                  <a:schemeClr val="accent4">
                    <a:lumMod val="60000"/>
                    <a:lumOff val="40000"/>
                  </a:schemeClr>
                </a:solidFill>
              </a:rPr>
              <a:t>RowHeader</a:t>
            </a:r>
            <a:r>
              <a:rPr lang="en-US" dirty="0">
                <a:solidFill>
                  <a:schemeClr val="accent4">
                    <a:lumMod val="60000"/>
                    <a:lumOff val="40000"/>
                  </a:schemeClr>
                </a:solidFill>
              </a:rPr>
              <a:t> key1=val1 key2=val2 key3=val3</a:t>
            </a:r>
            <a:br>
              <a:rPr lang="en-US" dirty="0">
                <a:solidFill>
                  <a:schemeClr val="accent4">
                    <a:lumMod val="60000"/>
                    <a:lumOff val="40000"/>
                  </a:schemeClr>
                </a:solidFill>
              </a:rPr>
            </a:br>
            <a:r>
              <a:rPr lang="en-US" dirty="0" err="1">
                <a:solidFill>
                  <a:schemeClr val="accent4">
                    <a:lumMod val="60000"/>
                    <a:lumOff val="40000"/>
                  </a:schemeClr>
                </a:solidFill>
              </a:rPr>
              <a:t>RowHeader</a:t>
            </a:r>
            <a:r>
              <a:rPr lang="en-US" dirty="0">
                <a:solidFill>
                  <a:schemeClr val="accent4">
                    <a:lumMod val="60000"/>
                    <a:lumOff val="40000"/>
                  </a:schemeClr>
                </a:solidFill>
              </a:rPr>
              <a:t> key2=val2 key1=val1</a:t>
            </a:r>
            <a:br>
              <a:rPr lang="en-US" dirty="0">
                <a:solidFill>
                  <a:schemeClr val="accent4">
                    <a:lumMod val="60000"/>
                    <a:lumOff val="40000"/>
                  </a:schemeClr>
                </a:solidFill>
              </a:rPr>
            </a:br>
            <a:r>
              <a:rPr lang="en-US" dirty="0" err="1">
                <a:solidFill>
                  <a:schemeClr val="accent4">
                    <a:lumMod val="60000"/>
                    <a:lumOff val="40000"/>
                  </a:schemeClr>
                </a:solidFill>
              </a:rPr>
              <a:t>RowHeader</a:t>
            </a:r>
            <a:r>
              <a:rPr lang="en-US" dirty="0">
                <a:solidFill>
                  <a:schemeClr val="accent4">
                    <a:lumMod val="60000"/>
                    <a:lumOff val="40000"/>
                  </a:schemeClr>
                </a:solidFill>
              </a:rPr>
              <a:t> key1=val1 key3=val3 key2=val2 </a:t>
            </a:r>
          </a:p>
          <a:p>
            <a:pPr marL="0" lvl="0" indent="0">
              <a:buNone/>
            </a:pPr>
            <a:r>
              <a:rPr lang="en-US" dirty="0"/>
              <a:t>The example above has 3 issues to address:</a:t>
            </a:r>
          </a:p>
          <a:p>
            <a:pPr marL="457200" lvl="0" indent="-457200">
              <a:lnSpc>
                <a:spcPct val="120000"/>
              </a:lnSpc>
              <a:buFont typeface="+mj-lt"/>
              <a:buAutoNum type="arabicPeriod"/>
            </a:pPr>
            <a:r>
              <a:rPr lang="en-US" dirty="0"/>
              <a:t>The row is comprised of two components at a high level: a </a:t>
            </a:r>
            <a:r>
              <a:rPr lang="en-US" dirty="0" err="1"/>
              <a:t>RowHeader</a:t>
            </a:r>
            <a:r>
              <a:rPr lang="en-US" dirty="0"/>
              <a:t> prefix and a set of key/value pairs.</a:t>
            </a:r>
          </a:p>
          <a:p>
            <a:pPr marL="457200" lvl="0" indent="-457200">
              <a:lnSpc>
                <a:spcPct val="120000"/>
              </a:lnSpc>
              <a:buFont typeface="+mj-lt"/>
              <a:buAutoNum type="arabicPeriod"/>
            </a:pPr>
            <a:r>
              <a:rPr lang="en-US" dirty="0"/>
              <a:t>Not all key/value pairs are in each row</a:t>
            </a:r>
          </a:p>
          <a:p>
            <a:pPr marL="457200" lvl="0" indent="-457200">
              <a:lnSpc>
                <a:spcPct val="120000"/>
              </a:lnSpc>
              <a:buFont typeface="+mj-lt"/>
              <a:buAutoNum type="arabicPeriod"/>
            </a:pPr>
            <a:r>
              <a:rPr lang="en-US" dirty="0"/>
              <a:t>The key/values appear in different order.</a:t>
            </a:r>
          </a:p>
          <a:p>
            <a:pPr marL="0" indent="0">
              <a:buNone/>
            </a:pPr>
            <a:r>
              <a:rPr lang="en-US" dirty="0"/>
              <a:t>In addition, new keys may appear in logs after upgrades. These keys should be automatically detected and processed.</a:t>
            </a:r>
          </a:p>
          <a:p>
            <a:pPr marL="0" lvl="0" indent="0">
              <a:buNone/>
            </a:pPr>
            <a:r>
              <a:rPr lang="en-US" dirty="0"/>
              <a:t>Pentaho has specific features to simplify parsing this type of data dynamically.</a:t>
            </a:r>
          </a:p>
        </p:txBody>
      </p:sp>
      <p:sp>
        <p:nvSpPr>
          <p:cNvPr id="4" name="Title 3"/>
          <p:cNvSpPr>
            <a:spLocks noGrp="1"/>
          </p:cNvSpPr>
          <p:nvPr>
            <p:ph type="title"/>
          </p:nvPr>
        </p:nvSpPr>
        <p:spPr/>
        <p:txBody>
          <a:bodyPr>
            <a:normAutofit/>
          </a:bodyPr>
          <a:lstStyle/>
          <a:p>
            <a:r>
              <a:rPr lang="en-US" dirty="0"/>
              <a:t>The Solution – semi-structured network log parsing</a:t>
            </a:r>
            <a:endParaRPr lang="en-US" sz="2400" dirty="0"/>
          </a:p>
        </p:txBody>
      </p:sp>
    </p:spTree>
    <p:extLst>
      <p:ext uri="{BB962C8B-B14F-4D97-AF65-F5344CB8AC3E}">
        <p14:creationId xmlns:p14="http://schemas.microsoft.com/office/powerpoint/2010/main" val="27651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0" y="967575"/>
            <a:ext cx="8584006" cy="521789"/>
          </a:xfrm>
        </p:spPr>
        <p:txBody>
          <a:bodyPr>
            <a:normAutofit/>
          </a:bodyPr>
          <a:lstStyle/>
          <a:p>
            <a:pPr marL="0" lvl="0" indent="0">
              <a:buNone/>
            </a:pPr>
            <a:r>
              <a:rPr lang="en-US" sz="1600" dirty="0"/>
              <a:t>We developed a generic transformation template to scan for all possible keys in a log file.</a:t>
            </a:r>
          </a:p>
        </p:txBody>
      </p:sp>
      <p:sp>
        <p:nvSpPr>
          <p:cNvPr id="4" name="Title 3"/>
          <p:cNvSpPr>
            <a:spLocks noGrp="1"/>
          </p:cNvSpPr>
          <p:nvPr>
            <p:ph type="title"/>
          </p:nvPr>
        </p:nvSpPr>
        <p:spPr/>
        <p:txBody>
          <a:bodyPr>
            <a:normAutofit/>
          </a:bodyPr>
          <a:lstStyle/>
          <a:p>
            <a:r>
              <a:rPr lang="en-US" dirty="0"/>
              <a:t>The Solution – dynamic metadata extraction</a:t>
            </a:r>
            <a:endParaRPr lang="en-US" sz="2400" dirty="0"/>
          </a:p>
        </p:txBody>
      </p:sp>
      <p:pic>
        <p:nvPicPr>
          <p:cNvPr id="5" name="Picture 4"/>
          <p:cNvPicPr/>
          <p:nvPr/>
        </p:nvPicPr>
        <p:blipFill>
          <a:blip r:embed="rId3"/>
          <a:stretch>
            <a:fillRect/>
          </a:stretch>
        </p:blipFill>
        <p:spPr>
          <a:xfrm>
            <a:off x="416836" y="2265309"/>
            <a:ext cx="8269963" cy="1888132"/>
          </a:xfrm>
          <a:prstGeom prst="rect">
            <a:avLst/>
          </a:prstGeom>
        </p:spPr>
      </p:pic>
    </p:spTree>
    <p:extLst>
      <p:ext uri="{BB962C8B-B14F-4D97-AF65-F5344CB8AC3E}">
        <p14:creationId xmlns:p14="http://schemas.microsoft.com/office/powerpoint/2010/main" val="206602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0" y="967575"/>
            <a:ext cx="8584006" cy="521789"/>
          </a:xfrm>
        </p:spPr>
        <p:txBody>
          <a:bodyPr>
            <a:normAutofit/>
          </a:bodyPr>
          <a:lstStyle/>
          <a:p>
            <a:pPr marL="0" lvl="0" indent="0">
              <a:buNone/>
            </a:pPr>
            <a:r>
              <a:rPr lang="en-US" sz="1800" dirty="0"/>
              <a:t>We developed a generic transformation template for parsing the logs</a:t>
            </a:r>
          </a:p>
        </p:txBody>
      </p:sp>
      <p:sp>
        <p:nvSpPr>
          <p:cNvPr id="4" name="Title 3"/>
          <p:cNvSpPr>
            <a:spLocks noGrp="1"/>
          </p:cNvSpPr>
          <p:nvPr>
            <p:ph type="title"/>
          </p:nvPr>
        </p:nvSpPr>
        <p:spPr/>
        <p:txBody>
          <a:bodyPr>
            <a:normAutofit/>
          </a:bodyPr>
          <a:lstStyle/>
          <a:p>
            <a:r>
              <a:rPr lang="en-US" dirty="0"/>
              <a:t>The Solution – log parsing template</a:t>
            </a:r>
            <a:endParaRPr lang="en-US" sz="2400" dirty="0"/>
          </a:p>
        </p:txBody>
      </p:sp>
      <p:pic>
        <p:nvPicPr>
          <p:cNvPr id="6" name="Picture 5"/>
          <p:cNvPicPr/>
          <p:nvPr/>
        </p:nvPicPr>
        <p:blipFill>
          <a:blip r:embed="rId3"/>
          <a:stretch>
            <a:fillRect/>
          </a:stretch>
        </p:blipFill>
        <p:spPr>
          <a:xfrm>
            <a:off x="408793" y="1496382"/>
            <a:ext cx="8294739" cy="1925691"/>
          </a:xfrm>
          <a:prstGeom prst="rect">
            <a:avLst/>
          </a:prstGeom>
        </p:spPr>
      </p:pic>
      <p:sp>
        <p:nvSpPr>
          <p:cNvPr id="9" name="Content Placeholder 2"/>
          <p:cNvSpPr txBox="1">
            <a:spLocks/>
          </p:cNvSpPr>
          <p:nvPr/>
        </p:nvSpPr>
        <p:spPr>
          <a:xfrm>
            <a:off x="410917" y="3602182"/>
            <a:ext cx="8253760" cy="1321509"/>
          </a:xfrm>
          <a:prstGeom prst="rect">
            <a:avLst/>
          </a:prstGeom>
        </p:spPr>
        <p:txBody>
          <a:bodyPr vert="horz" wrap="square" lIns="91440" tIns="45720" rIns="91440" bIns="45720" rtlCol="0">
            <a:normAutofit/>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1600" dirty="0"/>
              <a:t>The template accepts a list of keys to extract at run-time.</a:t>
            </a:r>
          </a:p>
          <a:p>
            <a:pPr>
              <a:buFont typeface="Wingdings" panose="05000000000000000000" pitchFamily="2" charset="2"/>
              <a:buChar char="§"/>
            </a:pPr>
            <a:r>
              <a:rPr lang="en-US" sz="1600" dirty="0"/>
              <a:t>Key/value pairs may vary from row to row </a:t>
            </a:r>
          </a:p>
          <a:p>
            <a:pPr>
              <a:buFont typeface="Wingdings" panose="05000000000000000000" pitchFamily="2" charset="2"/>
              <a:buChar char="§"/>
            </a:pPr>
            <a:r>
              <a:rPr lang="en-US" sz="1600" dirty="0"/>
              <a:t>Key/value pairs may appear in any order</a:t>
            </a:r>
          </a:p>
        </p:txBody>
      </p:sp>
    </p:spTree>
    <p:extLst>
      <p:ext uri="{BB962C8B-B14F-4D97-AF65-F5344CB8AC3E}">
        <p14:creationId xmlns:p14="http://schemas.microsoft.com/office/powerpoint/2010/main" val="97893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9854" y="1163782"/>
            <a:ext cx="2738311" cy="2971800"/>
          </a:xfrm>
        </p:spPr>
        <p:txBody>
          <a:bodyPr>
            <a:normAutofit/>
          </a:bodyPr>
          <a:lstStyle/>
          <a:p>
            <a:pPr marL="0" indent="0">
              <a:buNone/>
            </a:pPr>
            <a:r>
              <a:rPr lang="en-US" sz="1800" dirty="0"/>
              <a:t>Inject metadata into a transformation template at run time.</a:t>
            </a:r>
          </a:p>
          <a:p>
            <a:pPr marL="0" lvl="0" indent="0">
              <a:buNone/>
            </a:pPr>
            <a:r>
              <a:rPr lang="en-US" sz="1800" dirty="0"/>
              <a:t>Multiple metadata lists may be injected into the same template for use at different steps within the template.</a:t>
            </a:r>
          </a:p>
        </p:txBody>
      </p:sp>
      <p:sp>
        <p:nvSpPr>
          <p:cNvPr id="4" name="Title 3"/>
          <p:cNvSpPr>
            <a:spLocks noGrp="1"/>
          </p:cNvSpPr>
          <p:nvPr>
            <p:ph type="title"/>
          </p:nvPr>
        </p:nvSpPr>
        <p:spPr/>
        <p:txBody>
          <a:bodyPr>
            <a:normAutofit/>
          </a:bodyPr>
          <a:lstStyle/>
          <a:p>
            <a:r>
              <a:rPr lang="en-US" dirty="0"/>
              <a:t>The Solution – ETL metadata injection</a:t>
            </a:r>
            <a:endParaRPr lang="en-US" sz="2400" dirty="0"/>
          </a:p>
        </p:txBody>
      </p:sp>
      <p:pic>
        <p:nvPicPr>
          <p:cNvPr id="7" name="Picture 6"/>
          <p:cNvPicPr>
            <a:picLocks noChangeAspect="1"/>
          </p:cNvPicPr>
          <p:nvPr/>
        </p:nvPicPr>
        <p:blipFill>
          <a:blip r:embed="rId3"/>
          <a:stretch>
            <a:fillRect/>
          </a:stretch>
        </p:blipFill>
        <p:spPr>
          <a:xfrm>
            <a:off x="353291" y="875572"/>
            <a:ext cx="5644321" cy="4267928"/>
          </a:xfrm>
          <a:prstGeom prst="rect">
            <a:avLst/>
          </a:prstGeom>
        </p:spPr>
      </p:pic>
    </p:spTree>
    <p:extLst>
      <p:ext uri="{BB962C8B-B14F-4D97-AF65-F5344CB8AC3E}">
        <p14:creationId xmlns:p14="http://schemas.microsoft.com/office/powerpoint/2010/main" val="108471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0" y="995179"/>
            <a:ext cx="8584006" cy="521789"/>
          </a:xfrm>
        </p:spPr>
        <p:txBody>
          <a:bodyPr>
            <a:normAutofit fontScale="92500" lnSpcReduction="20000"/>
          </a:bodyPr>
          <a:lstStyle/>
          <a:p>
            <a:pPr marL="0" lvl="0" indent="0">
              <a:buNone/>
            </a:pPr>
            <a:r>
              <a:rPr lang="en-US" sz="1800" dirty="0"/>
              <a:t>Modifying the transformation to run on Hadoop only required changing the end points. All the logic remained the same.</a:t>
            </a:r>
          </a:p>
        </p:txBody>
      </p:sp>
      <p:sp>
        <p:nvSpPr>
          <p:cNvPr id="4" name="Title 3"/>
          <p:cNvSpPr>
            <a:spLocks noGrp="1"/>
          </p:cNvSpPr>
          <p:nvPr>
            <p:ph type="title"/>
          </p:nvPr>
        </p:nvSpPr>
        <p:spPr/>
        <p:txBody>
          <a:bodyPr>
            <a:normAutofit/>
          </a:bodyPr>
          <a:lstStyle/>
          <a:p>
            <a:r>
              <a:rPr lang="en-US" dirty="0"/>
              <a:t>The Solution – Pentaho MapReduce and Job Orchestration</a:t>
            </a:r>
            <a:endParaRPr lang="en-US" sz="2400" dirty="0"/>
          </a:p>
        </p:txBody>
      </p:sp>
      <p:sp>
        <p:nvSpPr>
          <p:cNvPr id="9" name="Content Placeholder 2"/>
          <p:cNvSpPr txBox="1">
            <a:spLocks/>
          </p:cNvSpPr>
          <p:nvPr/>
        </p:nvSpPr>
        <p:spPr>
          <a:xfrm>
            <a:off x="264160" y="3290455"/>
            <a:ext cx="3019367" cy="879764"/>
          </a:xfrm>
          <a:prstGeom prst="rect">
            <a:avLst/>
          </a:prstGeom>
        </p:spPr>
        <p:txBody>
          <a:bodyPr vert="horz" wrap="square" lIns="91440" tIns="45720" rIns="91440" bIns="45720" rtlCol="0">
            <a:normAutofit/>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 simple workflow automates the entire process</a:t>
            </a:r>
          </a:p>
        </p:txBody>
      </p:sp>
      <p:pic>
        <p:nvPicPr>
          <p:cNvPr id="7" name="Picture 6"/>
          <p:cNvPicPr/>
          <p:nvPr/>
        </p:nvPicPr>
        <p:blipFill>
          <a:blip r:embed="rId3"/>
          <a:stretch>
            <a:fillRect/>
          </a:stretch>
        </p:blipFill>
        <p:spPr>
          <a:xfrm>
            <a:off x="264160" y="1429256"/>
            <a:ext cx="7341985" cy="1742153"/>
          </a:xfrm>
          <a:prstGeom prst="rect">
            <a:avLst/>
          </a:prstGeom>
        </p:spPr>
      </p:pic>
      <p:pic>
        <p:nvPicPr>
          <p:cNvPr id="8" name="Picture 7"/>
          <p:cNvPicPr>
            <a:picLocks noChangeAspect="1"/>
          </p:cNvPicPr>
          <p:nvPr/>
        </p:nvPicPr>
        <p:blipFill>
          <a:blip r:embed="rId4"/>
          <a:stretch>
            <a:fillRect/>
          </a:stretch>
        </p:blipFill>
        <p:spPr>
          <a:xfrm>
            <a:off x="3492539" y="3345873"/>
            <a:ext cx="5371283" cy="1651617"/>
          </a:xfrm>
          <a:prstGeom prst="rect">
            <a:avLst/>
          </a:prstGeom>
        </p:spPr>
      </p:pic>
    </p:spTree>
    <p:extLst>
      <p:ext uri="{BB962C8B-B14F-4D97-AF65-F5344CB8AC3E}">
        <p14:creationId xmlns:p14="http://schemas.microsoft.com/office/powerpoint/2010/main" val="154788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44274" y="941761"/>
            <a:ext cx="8401858" cy="3979439"/>
          </a:xfrm>
          <a:prstGeom prst="rect">
            <a:avLst/>
          </a:prstGeom>
        </p:spPr>
      </p:pic>
      <p:sp>
        <p:nvSpPr>
          <p:cNvPr id="4" name="Title 3"/>
          <p:cNvSpPr>
            <a:spLocks noGrp="1"/>
          </p:cNvSpPr>
          <p:nvPr>
            <p:ph type="title"/>
          </p:nvPr>
        </p:nvSpPr>
        <p:spPr/>
        <p:txBody>
          <a:bodyPr>
            <a:normAutofit/>
          </a:bodyPr>
          <a:lstStyle/>
          <a:p>
            <a:r>
              <a:rPr lang="en-US" dirty="0"/>
              <a:t>The Solution – Scanning for suspicious domain names</a:t>
            </a:r>
            <a:endParaRPr lang="en-US" sz="2400" dirty="0"/>
          </a:p>
        </p:txBody>
      </p:sp>
      <p:sp>
        <p:nvSpPr>
          <p:cNvPr id="5" name="Text Placeholder 1"/>
          <p:cNvSpPr txBox="1">
            <a:spLocks/>
          </p:cNvSpPr>
          <p:nvPr/>
        </p:nvSpPr>
        <p:spPr>
          <a:xfrm>
            <a:off x="381000" y="2940001"/>
            <a:ext cx="2597727" cy="1981200"/>
          </a:xfrm>
          <a:prstGeom prst="rect">
            <a:avLst/>
          </a:prstGeom>
        </p:spPr>
        <p:txBody>
          <a:bodyPr>
            <a:normAutofit fontScale="92500" lnSpcReduction="20000"/>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Blacklists exist for known suspicious domain names. However, suspicious activity often comes from domains that are named similarly to legitimate domains. For example goggle.com or yaho.com should be flagged as suspicious.</a:t>
            </a:r>
          </a:p>
          <a:p>
            <a:pPr marL="0" indent="0"/>
            <a:endParaRPr lang="en-US" sz="1600" dirty="0"/>
          </a:p>
          <a:p>
            <a:pPr marL="0" indent="0"/>
            <a:endParaRPr lang="en-US" sz="1600" dirty="0"/>
          </a:p>
        </p:txBody>
      </p:sp>
      <p:sp>
        <p:nvSpPr>
          <p:cNvPr id="7" name="Text Placeholder 2"/>
          <p:cNvSpPr txBox="1">
            <a:spLocks/>
          </p:cNvSpPr>
          <p:nvPr/>
        </p:nvSpPr>
        <p:spPr>
          <a:xfrm>
            <a:off x="3837709" y="4239491"/>
            <a:ext cx="3200401" cy="540327"/>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Processed 21GB of web proxy logs on </a:t>
            </a:r>
            <a:br>
              <a:rPr lang="en-US" sz="1200" dirty="0"/>
            </a:br>
            <a:r>
              <a:rPr lang="en-US" sz="1200" dirty="0"/>
              <a:t>4-node Hadoop cluster in under 10 minutes.</a:t>
            </a:r>
          </a:p>
        </p:txBody>
      </p:sp>
    </p:spTree>
    <p:extLst>
      <p:ext uri="{BB962C8B-B14F-4D97-AF65-F5344CB8AC3E}">
        <p14:creationId xmlns:p14="http://schemas.microsoft.com/office/powerpoint/2010/main" val="14067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Solution – Data Validation and Cleansing</a:t>
            </a:r>
            <a:endParaRPr lang="en-US" sz="2400" dirty="0"/>
          </a:p>
        </p:txBody>
      </p:sp>
      <p:sp>
        <p:nvSpPr>
          <p:cNvPr id="7" name="Text Placeholder 2"/>
          <p:cNvSpPr txBox="1">
            <a:spLocks/>
          </p:cNvSpPr>
          <p:nvPr/>
        </p:nvSpPr>
        <p:spPr>
          <a:xfrm>
            <a:off x="264160" y="879763"/>
            <a:ext cx="2350519" cy="3754582"/>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Lubricants team quickly ramped up on PDI. </a:t>
            </a:r>
          </a:p>
          <a:p>
            <a:pPr marL="0" indent="0">
              <a:buNone/>
            </a:pPr>
            <a:r>
              <a:rPr lang="en-US" sz="1600" dirty="0"/>
              <a:t>We created a simple workflow with multiple business rules for matching SFDC accounts with SAP in a few hours, reproducing days of manual scripting.</a:t>
            </a:r>
          </a:p>
        </p:txBody>
      </p:sp>
      <p:pic>
        <p:nvPicPr>
          <p:cNvPr id="8" name="Picture 7"/>
          <p:cNvPicPr>
            <a:picLocks noChangeAspect="1"/>
          </p:cNvPicPr>
          <p:nvPr/>
        </p:nvPicPr>
        <p:blipFill>
          <a:blip r:embed="rId3"/>
          <a:stretch>
            <a:fillRect/>
          </a:stretch>
        </p:blipFill>
        <p:spPr>
          <a:xfrm>
            <a:off x="2614680" y="838201"/>
            <a:ext cx="6404624" cy="4242352"/>
          </a:xfrm>
          <a:prstGeom prst="rect">
            <a:avLst/>
          </a:prstGeom>
        </p:spPr>
      </p:pic>
    </p:spTree>
    <p:extLst>
      <p:ext uri="{BB962C8B-B14F-4D97-AF65-F5344CB8AC3E}">
        <p14:creationId xmlns:p14="http://schemas.microsoft.com/office/powerpoint/2010/main" val="169533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 y="872068"/>
            <a:ext cx="9145189" cy="4271432"/>
          </a:xfrm>
          <a:prstGeom prst="rect">
            <a:avLst/>
          </a:prstGeom>
          <a:gradFill>
            <a:gsLst>
              <a:gs pos="0">
                <a:srgbClr val="000000"/>
              </a:gs>
              <a:gs pos="53000">
                <a:schemeClr val="accent4">
                  <a:lumMod val="75000"/>
                </a:schemeClr>
              </a:gs>
              <a:gs pos="100000">
                <a:schemeClr val="accent4">
                  <a:shade val="94000"/>
                  <a:satMod val="135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p:txBody>
          <a:bodyPr>
            <a:normAutofit/>
          </a:bodyPr>
          <a:lstStyle/>
          <a:p>
            <a:r>
              <a:rPr lang="en-US" dirty="0"/>
              <a:t>Internet of Things in 2020</a:t>
            </a:r>
            <a:endParaRPr lang="en-US" sz="2400" dirty="0"/>
          </a:p>
        </p:txBody>
      </p:sp>
      <p:grpSp>
        <p:nvGrpSpPr>
          <p:cNvPr id="12" name="Group 11"/>
          <p:cNvGrpSpPr/>
          <p:nvPr/>
        </p:nvGrpSpPr>
        <p:grpSpPr>
          <a:xfrm>
            <a:off x="6098204" y="1453793"/>
            <a:ext cx="1328379" cy="2900489"/>
            <a:chOff x="26259430" y="2084903"/>
            <a:chExt cx="4572000" cy="7432301"/>
          </a:xfrm>
        </p:grpSpPr>
        <p:sp>
          <p:nvSpPr>
            <p:cNvPr id="13" name="Rectangle 12"/>
            <p:cNvSpPr/>
            <p:nvPr/>
          </p:nvSpPr>
          <p:spPr>
            <a:xfrm>
              <a:off x="26259430" y="2084903"/>
              <a:ext cx="4572000" cy="7432301"/>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a:solidFill>
                    <a:prstClr val="white"/>
                  </a:solidFill>
                  <a:latin typeface="Arial Black" panose="020B0A04020102020204" pitchFamily="34" charset="0"/>
                </a:rPr>
                <a:t>$2.5T </a:t>
              </a:r>
              <a:r>
                <a:rPr lang="en-US" b="1" dirty="0">
                  <a:solidFill>
                    <a:prstClr val="white"/>
                  </a:solidFill>
                </a:rPr>
                <a:t/>
              </a:r>
              <a:br>
                <a:rPr lang="en-US" b="1" dirty="0">
                  <a:solidFill>
                    <a:prstClr val="white"/>
                  </a:solidFill>
                </a:rPr>
              </a:br>
              <a:r>
                <a:rPr lang="en-US" dirty="0">
                  <a:solidFill>
                    <a:prstClr val="white"/>
                  </a:solidFill>
                </a:rPr>
                <a:t>annual impact </a:t>
              </a:r>
              <a:br>
                <a:rPr lang="en-US" dirty="0">
                  <a:solidFill>
                    <a:prstClr val="white"/>
                  </a:solidFill>
                </a:rPr>
              </a:br>
              <a:r>
                <a:rPr lang="en-US" dirty="0">
                  <a:solidFill>
                    <a:prstClr val="white"/>
                  </a:solidFill>
                </a:rPr>
                <a:t>of IoT in healthcare </a:t>
              </a:r>
              <a:br>
                <a:rPr lang="en-US" dirty="0">
                  <a:solidFill>
                    <a:prstClr val="white"/>
                  </a:solidFill>
                </a:rPr>
              </a:br>
              <a:r>
                <a:rPr lang="en-US" sz="1600" dirty="0" smtClean="0">
                  <a:solidFill>
                    <a:prstClr val="white"/>
                  </a:solidFill>
                </a:rPr>
                <a:t>(by 2025, McKinsey</a:t>
              </a:r>
              <a:r>
                <a:rPr lang="en-US" sz="1600" dirty="0">
                  <a:solidFill>
                    <a:prstClr val="white"/>
                  </a:solidFill>
                </a:rPr>
                <a:t>)</a:t>
              </a:r>
            </a:p>
          </p:txBody>
        </p:sp>
        <p:pic>
          <p:nvPicPr>
            <p:cNvPr id="14" name="Picture 7" descr="C:\Users\dbraney\Desktop\hds-icon-brain-scan-flat-reverse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7825451" y="2447375"/>
              <a:ext cx="1445486" cy="96024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6" name="Group 15"/>
          <p:cNvGrpSpPr/>
          <p:nvPr/>
        </p:nvGrpSpPr>
        <p:grpSpPr>
          <a:xfrm>
            <a:off x="7547589" y="1453794"/>
            <a:ext cx="1328380" cy="2900488"/>
            <a:chOff x="31256085" y="2084906"/>
            <a:chExt cx="4572000" cy="7432298"/>
          </a:xfrm>
        </p:grpSpPr>
        <p:sp>
          <p:nvSpPr>
            <p:cNvPr id="18" name="Rectangle 17"/>
            <p:cNvSpPr/>
            <p:nvPr/>
          </p:nvSpPr>
          <p:spPr>
            <a:xfrm>
              <a:off x="31256085" y="2084906"/>
              <a:ext cx="4572000" cy="7432298"/>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a:solidFill>
                    <a:prstClr val="white"/>
                  </a:solidFill>
                  <a:latin typeface="Arial Black" panose="020B0A04020102020204" pitchFamily="34" charset="0"/>
                </a:rPr>
                <a:t>&gt;90%</a:t>
              </a:r>
              <a:br>
                <a:rPr lang="en-US" b="1" dirty="0">
                  <a:solidFill>
                    <a:prstClr val="white"/>
                  </a:solidFill>
                  <a:latin typeface="Arial Black" panose="020B0A04020102020204" pitchFamily="34" charset="0"/>
                </a:rPr>
              </a:br>
              <a:r>
                <a:rPr lang="en-US" dirty="0">
                  <a:solidFill>
                    <a:prstClr val="white"/>
                  </a:solidFill>
                </a:rPr>
                <a:t>IoT data to be hosted on cloud </a:t>
              </a:r>
              <a:r>
                <a:rPr lang="en-US" dirty="0" smtClean="0">
                  <a:solidFill>
                    <a:prstClr val="white"/>
                  </a:solidFill>
                </a:rPr>
                <a:t>platforms</a:t>
              </a:r>
              <a:br>
                <a:rPr lang="en-US" dirty="0" smtClean="0">
                  <a:solidFill>
                    <a:prstClr val="white"/>
                  </a:solidFill>
                </a:rPr>
              </a:br>
              <a:r>
                <a:rPr lang="en-US" sz="1600" dirty="0" smtClean="0">
                  <a:solidFill>
                    <a:prstClr val="white"/>
                  </a:solidFill>
                </a:rPr>
                <a:t>(IDC</a:t>
              </a:r>
              <a:r>
                <a:rPr lang="en-US" sz="1600" dirty="0">
                  <a:solidFill>
                    <a:prstClr val="white"/>
                  </a:solidFill>
                </a:rPr>
                <a:t>)</a:t>
              </a:r>
            </a:p>
          </p:txBody>
        </p:sp>
        <p:pic>
          <p:nvPicPr>
            <p:cNvPr id="19" name="Picture 2" descr="C:\Users\dbraney\Desktop\hds-icon-cloud-flat-whit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554378" y="2459223"/>
              <a:ext cx="2012894" cy="122296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0" name="Group 19"/>
          <p:cNvGrpSpPr/>
          <p:nvPr/>
        </p:nvGrpSpPr>
        <p:grpSpPr>
          <a:xfrm>
            <a:off x="3213359" y="1453793"/>
            <a:ext cx="1328379" cy="2900489"/>
            <a:chOff x="16266116" y="2084903"/>
            <a:chExt cx="4572000" cy="7432301"/>
          </a:xfrm>
        </p:grpSpPr>
        <p:sp>
          <p:nvSpPr>
            <p:cNvPr id="21" name="Rectangle 20"/>
            <p:cNvSpPr/>
            <p:nvPr/>
          </p:nvSpPr>
          <p:spPr>
            <a:xfrm>
              <a:off x="16266116" y="2084903"/>
              <a:ext cx="4572000" cy="7432301"/>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smtClean="0">
                  <a:solidFill>
                    <a:prstClr val="white"/>
                  </a:solidFill>
                  <a:latin typeface="Arial Black" panose="020B0A04020102020204" pitchFamily="34" charset="0"/>
                </a:rPr>
                <a:t>200B</a:t>
              </a:r>
              <a:r>
                <a:rPr lang="en-US" dirty="0">
                  <a:solidFill>
                    <a:prstClr val="white"/>
                  </a:solidFill>
                </a:rPr>
                <a:t/>
              </a:r>
              <a:br>
                <a:rPr lang="en-US" dirty="0">
                  <a:solidFill>
                    <a:prstClr val="white"/>
                  </a:solidFill>
                </a:rPr>
              </a:br>
              <a:r>
                <a:rPr lang="en-US" dirty="0">
                  <a:solidFill>
                    <a:prstClr val="white"/>
                  </a:solidFill>
                </a:rPr>
                <a:t>connected objects </a:t>
              </a:r>
              <a:br>
                <a:rPr lang="en-US" dirty="0">
                  <a:solidFill>
                    <a:prstClr val="white"/>
                  </a:solidFill>
                </a:rPr>
              </a:br>
              <a:r>
                <a:rPr lang="en-US" sz="1600" dirty="0">
                  <a:solidFill>
                    <a:prstClr val="white"/>
                  </a:solidFill>
                </a:rPr>
                <a:t>(Intel)</a:t>
              </a:r>
            </a:p>
          </p:txBody>
        </p:sp>
        <p:grpSp>
          <p:nvGrpSpPr>
            <p:cNvPr id="22" name="Group 21"/>
            <p:cNvGrpSpPr/>
            <p:nvPr/>
          </p:nvGrpSpPr>
          <p:grpSpPr>
            <a:xfrm rot="1055774">
              <a:off x="18137510" y="2493537"/>
              <a:ext cx="713062" cy="684179"/>
              <a:chOff x="6411981" y="1084965"/>
              <a:chExt cx="713062" cy="684179"/>
            </a:xfrm>
          </p:grpSpPr>
          <p:cxnSp>
            <p:nvCxnSpPr>
              <p:cNvPr id="23" name="Straight Connector 22"/>
              <p:cNvCxnSpPr/>
              <p:nvPr/>
            </p:nvCxnSpPr>
            <p:spPr>
              <a:xfrm rot="20544226">
                <a:off x="6411981" y="1084965"/>
                <a:ext cx="589041" cy="663828"/>
              </a:xfrm>
              <a:prstGeom prst="line">
                <a:avLst/>
              </a:prstGeom>
              <a:ln w="41275" cap="rnd" cmpd="sng">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20544226" flipH="1">
                <a:off x="6434394" y="1158135"/>
                <a:ext cx="690649" cy="611009"/>
              </a:xfrm>
              <a:prstGeom prst="line">
                <a:avLst/>
              </a:prstGeom>
              <a:ln w="41275" cap="rnd" cmpd="sng">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600026" y="1293733"/>
                <a:ext cx="274321" cy="274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p:txBody>
          </p:sp>
        </p:grpSp>
      </p:grpSp>
      <p:grpSp>
        <p:nvGrpSpPr>
          <p:cNvPr id="26" name="Group 25"/>
          <p:cNvGrpSpPr/>
          <p:nvPr/>
        </p:nvGrpSpPr>
        <p:grpSpPr>
          <a:xfrm>
            <a:off x="4655582" y="1453794"/>
            <a:ext cx="1328379" cy="2900488"/>
            <a:chOff x="21262773" y="2084906"/>
            <a:chExt cx="4572000" cy="7432298"/>
          </a:xfrm>
        </p:grpSpPr>
        <p:sp>
          <p:nvSpPr>
            <p:cNvPr id="27" name="Rectangle 26"/>
            <p:cNvSpPr/>
            <p:nvPr/>
          </p:nvSpPr>
          <p:spPr>
            <a:xfrm>
              <a:off x="21262773" y="2084906"/>
              <a:ext cx="4572000" cy="7432298"/>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a:solidFill>
                    <a:prstClr val="white"/>
                  </a:solidFill>
                  <a:latin typeface="Arial Black" panose="020B0A04020102020204" pitchFamily="34" charset="0"/>
                </a:rPr>
                <a:t>$</a:t>
              </a:r>
              <a:r>
                <a:rPr lang="en-US" b="1" dirty="0" smtClean="0">
                  <a:solidFill>
                    <a:prstClr val="white"/>
                  </a:solidFill>
                  <a:latin typeface="Arial Black" panose="020B0A04020102020204" pitchFamily="34" charset="0"/>
                </a:rPr>
                <a:t>19T    </a:t>
              </a:r>
              <a:r>
                <a:rPr lang="en-US" dirty="0">
                  <a:solidFill>
                    <a:prstClr val="white"/>
                  </a:solidFill>
                </a:rPr>
                <a:t/>
              </a:r>
              <a:br>
                <a:rPr lang="en-US" dirty="0">
                  <a:solidFill>
                    <a:prstClr val="white"/>
                  </a:solidFill>
                </a:rPr>
              </a:br>
              <a:r>
                <a:rPr lang="en-US" dirty="0">
                  <a:solidFill>
                    <a:prstClr val="white"/>
                  </a:solidFill>
                </a:rPr>
                <a:t>economic value </a:t>
              </a:r>
              <a:r>
                <a:rPr lang="en-US" dirty="0" smtClean="0">
                  <a:solidFill>
                    <a:prstClr val="white"/>
                  </a:solidFill>
                </a:rPr>
                <a:t/>
              </a:r>
              <a:br>
                <a:rPr lang="en-US" dirty="0" smtClean="0">
                  <a:solidFill>
                    <a:prstClr val="white"/>
                  </a:solidFill>
                </a:rPr>
              </a:br>
              <a:r>
                <a:rPr lang="en-US" dirty="0" smtClean="0">
                  <a:solidFill>
                    <a:prstClr val="white"/>
                  </a:solidFill>
                </a:rPr>
                <a:t>created </a:t>
              </a:r>
              <a:r>
                <a:rPr lang="en-US" dirty="0">
                  <a:solidFill>
                    <a:prstClr val="white"/>
                  </a:solidFill>
                </a:rPr>
                <a:t>by </a:t>
              </a:r>
              <a:r>
                <a:rPr lang="en-US" dirty="0" smtClean="0">
                  <a:solidFill>
                    <a:prstClr val="white"/>
                  </a:solidFill>
                </a:rPr>
                <a:t>Internet of </a:t>
              </a:r>
            </a:p>
            <a:p>
              <a:pPr algn="ctr"/>
              <a:r>
                <a:rPr lang="en-US" dirty="0" smtClean="0">
                  <a:solidFill>
                    <a:prstClr val="white"/>
                  </a:solidFill>
                </a:rPr>
                <a:t>Things </a:t>
              </a:r>
              <a:r>
                <a:rPr lang="en-US" sz="1600" dirty="0">
                  <a:solidFill>
                    <a:prstClr val="white"/>
                  </a:solidFill>
                </a:rPr>
                <a:t>(Cisco</a:t>
              </a:r>
              <a:r>
                <a:rPr lang="en-US" sz="1600" dirty="0" smtClean="0">
                  <a:solidFill>
                    <a:prstClr val="white"/>
                  </a:solidFill>
                </a:rPr>
                <a:t>)</a:t>
              </a:r>
              <a:endParaRPr lang="en-US" sz="1600" dirty="0">
                <a:solidFill>
                  <a:prstClr val="white"/>
                </a:solidFill>
              </a:endParaRPr>
            </a:p>
          </p:txBody>
        </p:sp>
        <p:pic>
          <p:nvPicPr>
            <p:cNvPr id="28" name="Picture 4"/>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22672213" y="2386437"/>
              <a:ext cx="1780207" cy="102200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9" name="Group 28"/>
          <p:cNvGrpSpPr/>
          <p:nvPr/>
        </p:nvGrpSpPr>
        <p:grpSpPr>
          <a:xfrm>
            <a:off x="1769349" y="1453793"/>
            <a:ext cx="1328379" cy="2900489"/>
            <a:chOff x="11269459" y="2084903"/>
            <a:chExt cx="4572000" cy="7432301"/>
          </a:xfrm>
        </p:grpSpPr>
        <p:sp>
          <p:nvSpPr>
            <p:cNvPr id="30" name="Rectangle 29"/>
            <p:cNvSpPr/>
            <p:nvPr/>
          </p:nvSpPr>
          <p:spPr>
            <a:xfrm>
              <a:off x="11269459" y="2084903"/>
              <a:ext cx="4572000" cy="7432301"/>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lstStyle/>
            <a:p>
              <a:pPr algn="ctr"/>
              <a:r>
                <a:rPr lang="en-US" b="1" dirty="0">
                  <a:solidFill>
                    <a:prstClr val="white"/>
                  </a:solidFill>
                  <a:latin typeface="Arial Black" panose="020B0A04020102020204" pitchFamily="34" charset="0"/>
                </a:rPr>
                <a:t>1.1B </a:t>
              </a:r>
              <a:br>
                <a:rPr lang="en-US" b="1" dirty="0">
                  <a:solidFill>
                    <a:prstClr val="white"/>
                  </a:solidFill>
                  <a:latin typeface="Arial Black" panose="020B0A04020102020204" pitchFamily="34" charset="0"/>
                </a:rPr>
              </a:br>
              <a:r>
                <a:rPr lang="en-US" dirty="0">
                  <a:solidFill>
                    <a:prstClr val="white"/>
                  </a:solidFill>
                </a:rPr>
                <a:t>smart meters </a:t>
              </a:r>
              <a:br>
                <a:rPr lang="en-US" dirty="0">
                  <a:solidFill>
                    <a:prstClr val="white"/>
                  </a:solidFill>
                </a:rPr>
              </a:br>
              <a:r>
                <a:rPr lang="en-US" dirty="0">
                  <a:solidFill>
                    <a:prstClr val="white"/>
                  </a:solidFill>
                </a:rPr>
                <a:t>installed</a:t>
              </a:r>
              <a:r>
                <a:rPr lang="en-US" b="1" dirty="0">
                  <a:solidFill>
                    <a:prstClr val="white"/>
                  </a:solidFill>
                  <a:latin typeface="Arial Black" panose="020B0A04020102020204" pitchFamily="34" charset="0"/>
                </a:rPr>
                <a:t/>
              </a:r>
              <a:br>
                <a:rPr lang="en-US" b="1" dirty="0">
                  <a:solidFill>
                    <a:prstClr val="white"/>
                  </a:solidFill>
                  <a:latin typeface="Arial Black" panose="020B0A04020102020204" pitchFamily="34" charset="0"/>
                </a:rPr>
              </a:br>
              <a:r>
                <a:rPr lang="en-US" sz="1600" dirty="0">
                  <a:solidFill>
                    <a:prstClr val="white"/>
                  </a:solidFill>
                </a:rPr>
                <a:t>(Navigant Research)</a:t>
              </a:r>
            </a:p>
          </p:txBody>
        </p:sp>
        <p:pic>
          <p:nvPicPr>
            <p:cNvPr id="31" name="Picture 6"/>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12815190" y="2335832"/>
              <a:ext cx="1499343" cy="115938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2" name="Group 31"/>
          <p:cNvGrpSpPr/>
          <p:nvPr/>
        </p:nvGrpSpPr>
        <p:grpSpPr>
          <a:xfrm>
            <a:off x="313972" y="1453794"/>
            <a:ext cx="1328379" cy="2900488"/>
            <a:chOff x="6272802" y="2084905"/>
            <a:chExt cx="4572000" cy="7432298"/>
          </a:xfrm>
        </p:grpSpPr>
        <p:sp>
          <p:nvSpPr>
            <p:cNvPr id="33" name="Rectangle 32"/>
            <p:cNvSpPr/>
            <p:nvPr/>
          </p:nvSpPr>
          <p:spPr>
            <a:xfrm>
              <a:off x="6272802" y="2084905"/>
              <a:ext cx="4572000" cy="7432298"/>
            </a:xfrm>
            <a:prstGeom prst="rect">
              <a:avLst/>
            </a:prstGeom>
            <a:ln/>
          </p:spPr>
          <p:style>
            <a:lnRef idx="1">
              <a:schemeClr val="accent3"/>
            </a:lnRef>
            <a:fillRef idx="3">
              <a:schemeClr val="accent3"/>
            </a:fillRef>
            <a:effectRef idx="2">
              <a:schemeClr val="accent3"/>
            </a:effectRef>
            <a:fontRef idx="minor">
              <a:schemeClr val="lt1"/>
            </a:fontRef>
          </p:style>
          <p:txBody>
            <a:bodyPr tIns="635000" bIns="0" rtlCol="0" anchor="t" anchorCtr="0"/>
            <a:lstStyle/>
            <a:p>
              <a:pPr algn="ctr" fontAlgn="base"/>
              <a:r>
                <a:rPr lang="en-US" b="1" dirty="0" smtClean="0">
                  <a:solidFill>
                    <a:prstClr val="white"/>
                  </a:solidFill>
                  <a:latin typeface="Arial Black" panose="020B0A04020102020204" pitchFamily="34" charset="0"/>
                </a:rPr>
                <a:t>152M</a:t>
              </a:r>
              <a:r>
                <a:rPr lang="en-US" dirty="0">
                  <a:solidFill>
                    <a:prstClr val="white"/>
                  </a:solidFill>
                </a:rPr>
                <a:t/>
              </a:r>
              <a:br>
                <a:rPr lang="en-US" dirty="0">
                  <a:solidFill>
                    <a:prstClr val="white"/>
                  </a:solidFill>
                </a:rPr>
              </a:br>
              <a:r>
                <a:rPr lang="en-US" dirty="0" smtClean="0">
                  <a:solidFill>
                    <a:prstClr val="white"/>
                  </a:solidFill>
                </a:rPr>
                <a:t>connected cars </a:t>
              </a:r>
              <a:br>
                <a:rPr lang="en-US" dirty="0" smtClean="0">
                  <a:solidFill>
                    <a:prstClr val="white"/>
                  </a:solidFill>
                </a:rPr>
              </a:br>
              <a:r>
                <a:rPr lang="en-US" sz="1600" dirty="0" smtClean="0">
                  <a:solidFill>
                    <a:prstClr val="white"/>
                  </a:solidFill>
                </a:rPr>
                <a:t>(IHS Automotive)</a:t>
              </a:r>
              <a:endParaRPr lang="en-US" sz="1600" dirty="0">
                <a:solidFill>
                  <a:prstClr val="white"/>
                </a:solidFill>
              </a:endParaRPr>
            </a:p>
          </p:txBody>
        </p:sp>
        <p:pic>
          <p:nvPicPr>
            <p:cNvPr id="34" name="Picture 8"/>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7101492" y="2567915"/>
              <a:ext cx="2943972" cy="73596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9" name="Rectangle 38"/>
          <p:cNvSpPr/>
          <p:nvPr/>
        </p:nvSpPr>
        <p:spPr>
          <a:xfrm>
            <a:off x="1790" y="4355613"/>
            <a:ext cx="9145189" cy="787889"/>
          </a:xfrm>
          <a:prstGeom prst="rect">
            <a:avLst/>
          </a:prstGeom>
          <a:solidFill>
            <a:srgbClr val="6969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cxnSp>
        <p:nvCxnSpPr>
          <p:cNvPr id="40" name="Straight Connector 39"/>
          <p:cNvCxnSpPr/>
          <p:nvPr/>
        </p:nvCxnSpPr>
        <p:spPr>
          <a:xfrm flipH="1">
            <a:off x="1" y="4355611"/>
            <a:ext cx="9146974" cy="0"/>
          </a:xfrm>
          <a:prstGeom prst="line">
            <a:avLst/>
          </a:prstGeom>
          <a:ln w="7620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100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000" fill="hold"/>
                                        <p:tgtEl>
                                          <p:spTgt spid="32"/>
                                        </p:tgtEl>
                                        <p:attrNameLst>
                                          <p:attrName>ppt_x</p:attrName>
                                        </p:attrNameLst>
                                      </p:cBhvr>
                                      <p:tavLst>
                                        <p:tav tm="0">
                                          <p:val>
                                            <p:strVal val="#ppt_x"/>
                                          </p:val>
                                        </p:tav>
                                        <p:tav tm="100000">
                                          <p:val>
                                            <p:strVal val="#ppt_x"/>
                                          </p:val>
                                        </p:tav>
                                      </p:tavLst>
                                    </p:anim>
                                    <p:anim calcmode="lin" valueType="num">
                                      <p:cBhvr additive="base">
                                        <p:cTn id="8" dur="10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ppt_x"/>
                                          </p:val>
                                        </p:tav>
                                        <p:tav tm="100000">
                                          <p:val>
                                            <p:strVal val="#ppt_x"/>
                                          </p:val>
                                        </p:tav>
                                      </p:tavLst>
                                    </p:anim>
                                    <p:anim calcmode="lin" valueType="num">
                                      <p:cBhvr additive="base">
                                        <p:cTn id="12" dur="10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5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ppt_x"/>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lstStyle/>
          <a:p>
            <a:r>
              <a:rPr lang="en-US" smtClean="0"/>
              <a:t>Thank You</a:t>
            </a:r>
            <a:endParaRPr lang="en-US" dirty="0"/>
          </a:p>
        </p:txBody>
      </p:sp>
    </p:spTree>
    <p:extLst>
      <p:ext uri="{BB962C8B-B14F-4D97-AF65-F5344CB8AC3E}">
        <p14:creationId xmlns:p14="http://schemas.microsoft.com/office/powerpoint/2010/main" val="130646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71666"/>
            <a:ext cx="9144000" cy="4349814"/>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34281" tIns="17140" rIns="34281" bIns="17140" rtlCol="0" anchor="ctr"/>
          <a:lstStyle/>
          <a:p>
            <a:pPr algn="ctr"/>
            <a:endParaRPr lang="en-US" dirty="0">
              <a:solidFill>
                <a:prstClr val="white"/>
              </a:solidFill>
            </a:endParaRPr>
          </a:p>
        </p:txBody>
      </p:sp>
      <p:sp>
        <p:nvSpPr>
          <p:cNvPr id="6" name="Rectangle 5"/>
          <p:cNvSpPr/>
          <p:nvPr/>
        </p:nvSpPr>
        <p:spPr>
          <a:xfrm>
            <a:off x="4572004" y="871666"/>
            <a:ext cx="4560319" cy="4349814"/>
          </a:xfrm>
          <a:prstGeom prst="rect">
            <a:avLst/>
          </a:prstGeom>
          <a:solidFill>
            <a:schemeClr val="accent3"/>
          </a:solidFill>
          <a:ln>
            <a:noFill/>
          </a:ln>
        </p:spPr>
        <p:style>
          <a:lnRef idx="1">
            <a:schemeClr val="dk1"/>
          </a:lnRef>
          <a:fillRef idx="3">
            <a:schemeClr val="dk1"/>
          </a:fillRef>
          <a:effectRef idx="2">
            <a:schemeClr val="dk1"/>
          </a:effectRef>
          <a:fontRef idx="minor">
            <a:schemeClr val="lt1"/>
          </a:fontRef>
        </p:style>
        <p:txBody>
          <a:bodyPr lIns="34281" tIns="17140" rIns="34281" bIns="17140" rtlCol="0" anchor="ctr"/>
          <a:lstStyle/>
          <a:p>
            <a:pPr algn="ctr"/>
            <a:endParaRPr lang="en-US" dirty="0">
              <a:solidFill>
                <a:prstClr val="white"/>
              </a:solidFill>
            </a:endParaRPr>
          </a:p>
        </p:txBody>
      </p:sp>
      <p:pic>
        <p:nvPicPr>
          <p:cNvPr id="7" name="Picture 6"/>
          <p:cNvPicPr>
            <a:picLocks noChangeAspect="1"/>
          </p:cNvPicPr>
          <p:nvPr/>
        </p:nvPicPr>
        <p:blipFill rotWithShape="1">
          <a:blip r:embed="rId3" cstate="email">
            <a:alphaModFix amt="31000"/>
            <a:extLst>
              <a:ext uri="{28A0092B-C50C-407E-A947-70E740481C1C}">
                <a14:useLocalDpi xmlns:a14="http://schemas.microsoft.com/office/drawing/2010/main"/>
              </a:ext>
            </a:extLst>
          </a:blip>
          <a:srcRect/>
          <a:stretch/>
        </p:blipFill>
        <p:spPr>
          <a:xfrm>
            <a:off x="0" y="871667"/>
            <a:ext cx="9307378" cy="4429217"/>
          </a:xfrm>
          <a:prstGeom prst="rect">
            <a:avLst/>
          </a:prstGeom>
        </p:spPr>
      </p:pic>
      <p:grpSp>
        <p:nvGrpSpPr>
          <p:cNvPr id="9" name="Group 8"/>
          <p:cNvGrpSpPr/>
          <p:nvPr/>
        </p:nvGrpSpPr>
        <p:grpSpPr>
          <a:xfrm>
            <a:off x="252059" y="2038144"/>
            <a:ext cx="4456669" cy="1311712"/>
            <a:chOff x="7496512" y="987588"/>
            <a:chExt cx="11885999" cy="3497900"/>
          </a:xfrm>
        </p:grpSpPr>
        <p:sp>
          <p:nvSpPr>
            <p:cNvPr id="10" name="Rectangle 9"/>
            <p:cNvSpPr/>
            <p:nvPr/>
          </p:nvSpPr>
          <p:spPr>
            <a:xfrm>
              <a:off x="7496512" y="1777052"/>
              <a:ext cx="11885999" cy="2708436"/>
            </a:xfrm>
            <a:prstGeom prst="rect">
              <a:avLst/>
            </a:prstGeom>
          </p:spPr>
          <p:txBody>
            <a:bodyPr wrap="none">
              <a:spAutoFit/>
            </a:bodyPr>
            <a:lstStyle/>
            <a:p>
              <a:r>
                <a:rPr lang="en-US" sz="6000" b="1" dirty="0">
                  <a:solidFill>
                    <a:prstClr val="white"/>
                  </a:solidFill>
                </a:rPr>
                <a:t>$7.1 trillion </a:t>
              </a:r>
              <a:endParaRPr lang="en-US" sz="6000" dirty="0">
                <a:solidFill>
                  <a:srgbClr val="414141"/>
                </a:solidFill>
              </a:endParaRPr>
            </a:p>
          </p:txBody>
        </p:sp>
        <p:sp>
          <p:nvSpPr>
            <p:cNvPr id="11" name="TextBox 10"/>
            <p:cNvSpPr txBox="1"/>
            <p:nvPr/>
          </p:nvSpPr>
          <p:spPr>
            <a:xfrm>
              <a:off x="7496512" y="987588"/>
              <a:ext cx="6219725" cy="1066942"/>
            </a:xfrm>
            <a:prstGeom prst="rect">
              <a:avLst/>
            </a:prstGeom>
            <a:noFill/>
          </p:spPr>
          <p:txBody>
            <a:bodyPr wrap="square" lIns="91432" tIns="45717" rIns="91432" bIns="45717" rtlCol="0">
              <a:spAutoFit/>
            </a:bodyPr>
            <a:lstStyle/>
            <a:p>
              <a:r>
                <a:rPr lang="en-US" sz="2000" dirty="0">
                  <a:solidFill>
                    <a:prstClr val="white"/>
                  </a:solidFill>
                </a:rPr>
                <a:t>Internet of Things</a:t>
              </a:r>
              <a:endParaRPr lang="en-US" sz="1200" dirty="0">
                <a:solidFill>
                  <a:prstClr val="white"/>
                </a:solidFill>
              </a:endParaRPr>
            </a:p>
          </p:txBody>
        </p:sp>
      </p:grpSp>
      <p:grpSp>
        <p:nvGrpSpPr>
          <p:cNvPr id="12" name="Group 11"/>
          <p:cNvGrpSpPr/>
          <p:nvPr/>
        </p:nvGrpSpPr>
        <p:grpSpPr>
          <a:xfrm>
            <a:off x="5145302" y="2038144"/>
            <a:ext cx="3602268" cy="1326970"/>
            <a:chOff x="22171391" y="2186800"/>
            <a:chExt cx="9607299" cy="3538588"/>
          </a:xfrm>
        </p:grpSpPr>
        <p:sp>
          <p:nvSpPr>
            <p:cNvPr id="13" name="TextBox 12"/>
            <p:cNvSpPr txBox="1"/>
            <p:nvPr/>
          </p:nvSpPr>
          <p:spPr>
            <a:xfrm>
              <a:off x="22171391" y="2186800"/>
              <a:ext cx="5937517" cy="1066942"/>
            </a:xfrm>
            <a:prstGeom prst="rect">
              <a:avLst/>
            </a:prstGeom>
            <a:noFill/>
          </p:spPr>
          <p:txBody>
            <a:bodyPr wrap="square" lIns="91432" tIns="45717" rIns="91432" bIns="45717" rtlCol="0">
              <a:spAutoFit/>
            </a:bodyPr>
            <a:lstStyle/>
            <a:p>
              <a:r>
                <a:rPr lang="en-US" sz="2000" dirty="0">
                  <a:solidFill>
                    <a:prstClr val="white"/>
                  </a:solidFill>
                </a:rPr>
                <a:t>Social Innovation</a:t>
              </a:r>
              <a:endParaRPr lang="en-US" sz="1200" dirty="0">
                <a:solidFill>
                  <a:prstClr val="white"/>
                </a:solidFill>
              </a:endParaRPr>
            </a:p>
          </p:txBody>
        </p:sp>
        <p:sp>
          <p:nvSpPr>
            <p:cNvPr id="14" name="Rectangle 13"/>
            <p:cNvSpPr/>
            <p:nvPr/>
          </p:nvSpPr>
          <p:spPr>
            <a:xfrm>
              <a:off x="22171391" y="3016952"/>
              <a:ext cx="9607299" cy="2708436"/>
            </a:xfrm>
            <a:prstGeom prst="rect">
              <a:avLst/>
            </a:prstGeom>
          </p:spPr>
          <p:txBody>
            <a:bodyPr wrap="none">
              <a:spAutoFit/>
            </a:bodyPr>
            <a:lstStyle/>
            <a:p>
              <a:r>
                <a:rPr lang="en-US" sz="6000" b="1" dirty="0">
                  <a:solidFill>
                    <a:prstClr val="white"/>
                  </a:solidFill>
                </a:rPr>
                <a:t>$2 trillion</a:t>
              </a:r>
              <a:endParaRPr lang="en-US" sz="6000" dirty="0">
                <a:solidFill>
                  <a:srgbClr val="414141"/>
                </a:solidFill>
              </a:endParaRPr>
            </a:p>
          </p:txBody>
        </p:sp>
      </p:grpSp>
      <p:sp>
        <p:nvSpPr>
          <p:cNvPr id="2" name="Title 1"/>
          <p:cNvSpPr>
            <a:spLocks noGrp="1"/>
          </p:cNvSpPr>
          <p:nvPr>
            <p:ph type="title"/>
          </p:nvPr>
        </p:nvSpPr>
        <p:spPr/>
        <p:txBody>
          <a:bodyPr/>
          <a:lstStyle/>
          <a:p>
            <a:r>
              <a:rPr lang="en-US" dirty="0" smtClean="0"/>
              <a:t>The Opportunity in 2020</a:t>
            </a:r>
            <a:endParaRPr lang="en-US" dirty="0"/>
          </a:p>
        </p:txBody>
      </p:sp>
    </p:spTree>
    <p:extLst>
      <p:ext uri="{BB962C8B-B14F-4D97-AF65-F5344CB8AC3E}">
        <p14:creationId xmlns:p14="http://schemas.microsoft.com/office/powerpoint/2010/main" val="143478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22" presetClass="entr" presetSubtype="8" fill="hold" grpId="0"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10" presetClass="entr" presetSubtype="0" fill="hold" nodeType="withEffect">
                                  <p:stCondLst>
                                    <p:cond delay="100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343" y="3577147"/>
            <a:ext cx="767783" cy="440867"/>
          </a:xfrm>
          <a:prstGeom prst="rect">
            <a:avLst/>
          </a:prstGeom>
        </p:spPr>
      </p:pic>
      <p:pic>
        <p:nvPicPr>
          <p:cNvPr id="93" name="Picture 9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39181" y="4160193"/>
            <a:ext cx="1017928" cy="308505"/>
          </a:xfrm>
          <a:prstGeom prst="rect">
            <a:avLst/>
          </a:prstGeom>
        </p:spPr>
      </p:pic>
      <p:pic>
        <p:nvPicPr>
          <p:cNvPr id="107" name="Picture 10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01504" y="1547247"/>
            <a:ext cx="762482" cy="347342"/>
          </a:xfrm>
          <a:prstGeom prst="rect">
            <a:avLst/>
          </a:prstGeom>
        </p:spPr>
      </p:pic>
      <p:pic>
        <p:nvPicPr>
          <p:cNvPr id="96" name="Picture 9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85916" y="3290762"/>
            <a:ext cx="364826" cy="350583"/>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66994" y="4613993"/>
            <a:ext cx="650198" cy="277191"/>
          </a:xfrm>
          <a:prstGeom prst="rect">
            <a:avLst/>
          </a:prstGeom>
        </p:spPr>
      </p:pic>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67418" y="2680235"/>
            <a:ext cx="424343" cy="452264"/>
          </a:xfrm>
          <a:prstGeom prst="rect">
            <a:avLst/>
          </a:prstGeom>
        </p:spPr>
      </p:pic>
      <p:pic>
        <p:nvPicPr>
          <p:cNvPr id="42" name="Picture 41" descr="logo_50081efb38084.png"/>
          <p:cNvPicPr>
            <a:picLocks noChangeAspect="1"/>
          </p:cNvPicPr>
          <p:nvPr/>
        </p:nvPicPr>
        <p:blipFill>
          <a:blip r:embed="rId8" cstate="email">
            <a:alphaModFix/>
            <a:extLst>
              <a:ext uri="{28A0092B-C50C-407E-A947-70E740481C1C}">
                <a14:useLocalDpi xmlns:a14="http://schemas.microsoft.com/office/drawing/2010/main"/>
              </a:ext>
            </a:extLst>
          </a:blip>
          <a:stretch>
            <a:fillRect/>
          </a:stretch>
        </p:blipFill>
        <p:spPr>
          <a:xfrm>
            <a:off x="6149597" y="3841923"/>
            <a:ext cx="957740" cy="321731"/>
          </a:xfrm>
          <a:prstGeom prst="rect">
            <a:avLst/>
          </a:prstGeom>
        </p:spPr>
      </p:pic>
      <p:pic>
        <p:nvPicPr>
          <p:cNvPr id="49" name="Picture 5" descr="3CI Logo.jp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14819" y="999681"/>
            <a:ext cx="736358" cy="319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 name="Picture 7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300017" y="1846844"/>
            <a:ext cx="636474" cy="253251"/>
          </a:xfrm>
          <a:prstGeom prst="rect">
            <a:avLst/>
          </a:prstGeom>
        </p:spPr>
      </p:pic>
      <p:pic>
        <p:nvPicPr>
          <p:cNvPr id="65" name="Picture 6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53481" y="3193182"/>
            <a:ext cx="690632" cy="294429"/>
          </a:xfrm>
          <a:prstGeom prst="rect">
            <a:avLst/>
          </a:prstGeom>
        </p:spPr>
      </p:pic>
      <p:pic>
        <p:nvPicPr>
          <p:cNvPr id="68" name="Picture 67" descr="logo-cust-timocom.png"/>
          <p:cNvPicPr>
            <a:picLocks noChangeAspect="1"/>
          </p:cNvPicPr>
          <p:nvPr/>
        </p:nvPicPr>
        <p:blipFill>
          <a:blip r:embed="rId12" cstate="email">
            <a:alphaModFix/>
            <a:extLst>
              <a:ext uri="{28A0092B-C50C-407E-A947-70E740481C1C}">
                <a14:useLocalDpi xmlns:a14="http://schemas.microsoft.com/office/drawing/2010/main"/>
              </a:ext>
            </a:extLst>
          </a:blip>
          <a:stretch>
            <a:fillRect/>
          </a:stretch>
        </p:blipFill>
        <p:spPr>
          <a:xfrm>
            <a:off x="3541294" y="4475059"/>
            <a:ext cx="817236" cy="261303"/>
          </a:xfrm>
          <a:prstGeom prst="rect">
            <a:avLst/>
          </a:prstGeom>
        </p:spPr>
      </p:pic>
      <p:pic>
        <p:nvPicPr>
          <p:cNvPr id="39" name="Picture 38" descr="logo_507c671d039bd.png"/>
          <p:cNvPicPr>
            <a:picLocks noChangeAspect="1"/>
          </p:cNvPicPr>
          <p:nvPr/>
        </p:nvPicPr>
        <p:blipFill>
          <a:blip r:embed="rId13" cstate="email">
            <a:alphaModFix/>
            <a:extLst>
              <a:ext uri="{28A0092B-C50C-407E-A947-70E740481C1C}">
                <a14:useLocalDpi xmlns:a14="http://schemas.microsoft.com/office/drawing/2010/main"/>
              </a:ext>
            </a:extLst>
          </a:blip>
          <a:stretch>
            <a:fillRect/>
          </a:stretch>
        </p:blipFill>
        <p:spPr>
          <a:xfrm>
            <a:off x="7013855" y="3273979"/>
            <a:ext cx="630973" cy="254456"/>
          </a:xfrm>
          <a:prstGeom prst="rect">
            <a:avLst/>
          </a:prstGeom>
        </p:spPr>
      </p:pic>
      <p:pic>
        <p:nvPicPr>
          <p:cNvPr id="25" name="Picture 24" descr="brussels.jpg"/>
          <p:cNvPicPr>
            <a:picLocks noChangeAspect="1"/>
          </p:cNvPicPr>
          <p:nvPr/>
        </p:nvPicPr>
        <p:blipFill>
          <a:blip r:embed="rId14" cstate="email">
            <a:alphaModFix/>
            <a:extLst>
              <a:ext uri="{28A0092B-C50C-407E-A947-70E740481C1C}">
                <a14:useLocalDpi xmlns:a14="http://schemas.microsoft.com/office/drawing/2010/main"/>
              </a:ext>
            </a:extLst>
          </a:blip>
          <a:stretch>
            <a:fillRect/>
          </a:stretch>
        </p:blipFill>
        <p:spPr>
          <a:xfrm>
            <a:off x="3964725" y="1884943"/>
            <a:ext cx="469181" cy="251378"/>
          </a:xfrm>
          <a:prstGeom prst="rect">
            <a:avLst/>
          </a:prstGeom>
        </p:spPr>
      </p:pic>
      <p:pic>
        <p:nvPicPr>
          <p:cNvPr id="26" name="Picture 25" descr="controlpay_logo.png"/>
          <p:cNvPicPr>
            <a:picLocks noChangeAspect="1"/>
          </p:cNvPicPr>
          <p:nvPr/>
        </p:nvPicPr>
        <p:blipFill>
          <a:blip r:embed="rId15" cstate="email">
            <a:alphaModFix/>
            <a:extLst>
              <a:ext uri="{28A0092B-C50C-407E-A947-70E740481C1C}">
                <a14:useLocalDpi xmlns:a14="http://schemas.microsoft.com/office/drawing/2010/main"/>
              </a:ext>
            </a:extLst>
          </a:blip>
          <a:stretch>
            <a:fillRect/>
          </a:stretch>
        </p:blipFill>
        <p:spPr>
          <a:xfrm>
            <a:off x="839071" y="4163654"/>
            <a:ext cx="672095" cy="158751"/>
          </a:xfrm>
          <a:prstGeom prst="rect">
            <a:avLst/>
          </a:prstGeom>
        </p:spPr>
      </p:pic>
      <p:pic>
        <p:nvPicPr>
          <p:cNvPr id="27" name="Picture 26" descr="logo_4e83436323f42.png"/>
          <p:cNvPicPr>
            <a:picLocks noChangeAspect="1"/>
          </p:cNvPicPr>
          <p:nvPr/>
        </p:nvPicPr>
        <p:blipFill>
          <a:blip r:embed="rId16" cstate="email">
            <a:alphaModFix/>
            <a:extLst>
              <a:ext uri="{28A0092B-C50C-407E-A947-70E740481C1C}">
                <a14:useLocalDpi xmlns:a14="http://schemas.microsoft.com/office/drawing/2010/main"/>
              </a:ext>
            </a:extLst>
          </a:blip>
          <a:stretch>
            <a:fillRect/>
          </a:stretch>
        </p:blipFill>
        <p:spPr>
          <a:xfrm>
            <a:off x="4010982" y="2329587"/>
            <a:ext cx="398085" cy="151697"/>
          </a:xfrm>
          <a:prstGeom prst="rect">
            <a:avLst/>
          </a:prstGeom>
        </p:spPr>
      </p:pic>
      <p:pic>
        <p:nvPicPr>
          <p:cNvPr id="28" name="Picture 27" descr="logo_4eb97b05af4c6.png"/>
          <p:cNvPicPr>
            <a:picLocks noChangeAspect="1"/>
          </p:cNvPicPr>
          <p:nvPr/>
        </p:nvPicPr>
        <p:blipFill>
          <a:blip r:embed="rId17" cstate="email">
            <a:alphaModFix/>
            <a:extLst>
              <a:ext uri="{28A0092B-C50C-407E-A947-70E740481C1C}">
                <a14:useLocalDpi xmlns:a14="http://schemas.microsoft.com/office/drawing/2010/main"/>
              </a:ext>
            </a:extLst>
          </a:blip>
          <a:stretch>
            <a:fillRect/>
          </a:stretch>
        </p:blipFill>
        <p:spPr>
          <a:xfrm>
            <a:off x="4912022" y="4507960"/>
            <a:ext cx="245028" cy="282325"/>
          </a:xfrm>
          <a:prstGeom prst="rect">
            <a:avLst/>
          </a:prstGeom>
        </p:spPr>
      </p:pic>
      <p:pic>
        <p:nvPicPr>
          <p:cNvPr id="30" name="Picture 29" descr="logo_4f8c1591c7de5.png"/>
          <p:cNvPicPr>
            <a:picLocks noChangeAspect="1"/>
          </p:cNvPicPr>
          <p:nvPr/>
        </p:nvPicPr>
        <p:blipFill>
          <a:blip r:embed="rId18" cstate="email">
            <a:alphaModFix/>
            <a:extLst>
              <a:ext uri="{28A0092B-C50C-407E-A947-70E740481C1C}">
                <a14:useLocalDpi xmlns:a14="http://schemas.microsoft.com/office/drawing/2010/main"/>
              </a:ext>
            </a:extLst>
          </a:blip>
          <a:stretch>
            <a:fillRect/>
          </a:stretch>
        </p:blipFill>
        <p:spPr>
          <a:xfrm>
            <a:off x="3475866" y="3312019"/>
            <a:ext cx="480032" cy="222012"/>
          </a:xfrm>
          <a:prstGeom prst="rect">
            <a:avLst/>
          </a:prstGeom>
        </p:spPr>
      </p:pic>
      <p:pic>
        <p:nvPicPr>
          <p:cNvPr id="33" name="Picture 32" descr="logo_4fb3ef93d00ac.png"/>
          <p:cNvPicPr>
            <a:picLocks noChangeAspect="1"/>
          </p:cNvPicPr>
          <p:nvPr/>
        </p:nvPicPr>
        <p:blipFill>
          <a:blip r:embed="rId19" cstate="email">
            <a:alphaModFix/>
            <a:extLst>
              <a:ext uri="{28A0092B-C50C-407E-A947-70E740481C1C}">
                <a14:useLocalDpi xmlns:a14="http://schemas.microsoft.com/office/drawing/2010/main"/>
              </a:ext>
            </a:extLst>
          </a:blip>
          <a:stretch>
            <a:fillRect/>
          </a:stretch>
        </p:blipFill>
        <p:spPr>
          <a:xfrm>
            <a:off x="7197398" y="2696919"/>
            <a:ext cx="359959" cy="209448"/>
          </a:xfrm>
          <a:prstGeom prst="rect">
            <a:avLst/>
          </a:prstGeom>
        </p:spPr>
      </p:pic>
      <p:pic>
        <p:nvPicPr>
          <p:cNvPr id="34" name="Picture 33" descr="logo_4fb407474e6ab.png"/>
          <p:cNvPicPr>
            <a:picLocks noChangeAspect="1"/>
          </p:cNvPicPr>
          <p:nvPr/>
        </p:nvPicPr>
        <p:blipFill>
          <a:blip r:embed="rId20" cstate="email">
            <a:alphaModFix/>
            <a:extLst>
              <a:ext uri="{28A0092B-C50C-407E-A947-70E740481C1C}">
                <a14:useLocalDpi xmlns:a14="http://schemas.microsoft.com/office/drawing/2010/main"/>
              </a:ext>
            </a:extLst>
          </a:blip>
          <a:stretch>
            <a:fillRect/>
          </a:stretch>
        </p:blipFill>
        <p:spPr>
          <a:xfrm>
            <a:off x="3694594" y="4031022"/>
            <a:ext cx="522533" cy="180620"/>
          </a:xfrm>
          <a:prstGeom prst="rect">
            <a:avLst/>
          </a:prstGeom>
        </p:spPr>
      </p:pic>
      <p:pic>
        <p:nvPicPr>
          <p:cNvPr id="35" name="Picture 34" descr="logo_4fc7bd64aacae.png"/>
          <p:cNvPicPr>
            <a:picLocks noChangeAspect="1"/>
          </p:cNvPicPr>
          <p:nvPr/>
        </p:nvPicPr>
        <p:blipFill>
          <a:blip r:embed="rId21" cstate="email">
            <a:alphaModFix/>
            <a:extLst>
              <a:ext uri="{28A0092B-C50C-407E-A947-70E740481C1C}">
                <a14:useLocalDpi xmlns:a14="http://schemas.microsoft.com/office/drawing/2010/main"/>
              </a:ext>
            </a:extLst>
          </a:blip>
          <a:stretch>
            <a:fillRect/>
          </a:stretch>
        </p:blipFill>
        <p:spPr>
          <a:xfrm>
            <a:off x="1747755" y="2405435"/>
            <a:ext cx="610249" cy="185289"/>
          </a:xfrm>
          <a:prstGeom prst="rect">
            <a:avLst/>
          </a:prstGeom>
        </p:spPr>
      </p:pic>
      <p:pic>
        <p:nvPicPr>
          <p:cNvPr id="36" name="Picture 35" descr="logo_50a68e19518cc.png"/>
          <p:cNvPicPr>
            <a:picLocks noChangeAspect="1"/>
          </p:cNvPicPr>
          <p:nvPr/>
        </p:nvPicPr>
        <p:blipFill>
          <a:blip r:embed="rId22" cstate="email">
            <a:alphaModFix/>
            <a:extLst>
              <a:ext uri="{28A0092B-C50C-407E-A947-70E740481C1C}">
                <a14:useLocalDpi xmlns:a14="http://schemas.microsoft.com/office/drawing/2010/main"/>
              </a:ext>
            </a:extLst>
          </a:blip>
          <a:stretch>
            <a:fillRect/>
          </a:stretch>
        </p:blipFill>
        <p:spPr>
          <a:xfrm>
            <a:off x="5519764" y="2959654"/>
            <a:ext cx="646481" cy="204842"/>
          </a:xfrm>
          <a:prstGeom prst="rect">
            <a:avLst/>
          </a:prstGeom>
        </p:spPr>
      </p:pic>
      <p:pic>
        <p:nvPicPr>
          <p:cNvPr id="37" name="Picture 36" descr="logo_503e811ca8580.png"/>
          <p:cNvPicPr>
            <a:picLocks noChangeAspect="1"/>
          </p:cNvPicPr>
          <p:nvPr/>
        </p:nvPicPr>
        <p:blipFill>
          <a:blip r:embed="rId23" cstate="email">
            <a:alphaModFix/>
            <a:extLst>
              <a:ext uri="{28A0092B-C50C-407E-A947-70E740481C1C}">
                <a14:useLocalDpi xmlns:a14="http://schemas.microsoft.com/office/drawing/2010/main"/>
              </a:ext>
            </a:extLst>
          </a:blip>
          <a:stretch>
            <a:fillRect/>
          </a:stretch>
        </p:blipFill>
        <p:spPr>
          <a:xfrm>
            <a:off x="5853352" y="3765241"/>
            <a:ext cx="319421" cy="320195"/>
          </a:xfrm>
          <a:prstGeom prst="rect">
            <a:avLst/>
          </a:prstGeom>
        </p:spPr>
      </p:pic>
      <p:pic>
        <p:nvPicPr>
          <p:cNvPr id="38" name="Picture 37" descr="logo_507c3b7c227d2.png"/>
          <p:cNvPicPr>
            <a:picLocks noChangeAspect="1"/>
          </p:cNvPicPr>
          <p:nvPr/>
        </p:nvPicPr>
        <p:blipFill>
          <a:blip r:embed="rId24" cstate="email">
            <a:alphaModFix/>
            <a:extLst>
              <a:ext uri="{28A0092B-C50C-407E-A947-70E740481C1C}">
                <a14:useLocalDpi xmlns:a14="http://schemas.microsoft.com/office/drawing/2010/main"/>
              </a:ext>
            </a:extLst>
          </a:blip>
          <a:stretch>
            <a:fillRect/>
          </a:stretch>
        </p:blipFill>
        <p:spPr>
          <a:xfrm>
            <a:off x="2044614" y="4215296"/>
            <a:ext cx="661605" cy="133404"/>
          </a:xfrm>
          <a:prstGeom prst="rect">
            <a:avLst/>
          </a:prstGeom>
        </p:spPr>
      </p:pic>
      <p:pic>
        <p:nvPicPr>
          <p:cNvPr id="40" name="Picture 39" descr="logo_511b76576c381.png"/>
          <p:cNvPicPr>
            <a:picLocks noChangeAspect="1"/>
          </p:cNvPicPr>
          <p:nvPr/>
        </p:nvPicPr>
        <p:blipFill>
          <a:blip r:embed="rId25" cstate="email">
            <a:alphaModFix/>
            <a:extLst>
              <a:ext uri="{28A0092B-C50C-407E-A947-70E740481C1C}">
                <a14:useLocalDpi xmlns:a14="http://schemas.microsoft.com/office/drawing/2010/main"/>
              </a:ext>
            </a:extLst>
          </a:blip>
          <a:stretch>
            <a:fillRect/>
          </a:stretch>
        </p:blipFill>
        <p:spPr>
          <a:xfrm>
            <a:off x="5407981" y="1759783"/>
            <a:ext cx="863380" cy="278543"/>
          </a:xfrm>
          <a:prstGeom prst="rect">
            <a:avLst/>
          </a:prstGeom>
        </p:spPr>
      </p:pic>
      <p:pic>
        <p:nvPicPr>
          <p:cNvPr id="43" name="Picture 42" descr="logo_51065b061994a.png"/>
          <p:cNvPicPr>
            <a:picLocks noChangeAspect="1"/>
          </p:cNvPicPr>
          <p:nvPr/>
        </p:nvPicPr>
        <p:blipFill>
          <a:blip r:embed="rId26" cstate="email">
            <a:alphaModFix/>
            <a:extLst>
              <a:ext uri="{28A0092B-C50C-407E-A947-70E740481C1C}">
                <a14:useLocalDpi xmlns:a14="http://schemas.microsoft.com/office/drawing/2010/main"/>
              </a:ext>
            </a:extLst>
          </a:blip>
          <a:stretch>
            <a:fillRect/>
          </a:stretch>
        </p:blipFill>
        <p:spPr>
          <a:xfrm>
            <a:off x="5040101" y="2787459"/>
            <a:ext cx="664418" cy="181988"/>
          </a:xfrm>
          <a:prstGeom prst="rect">
            <a:avLst/>
          </a:prstGeom>
        </p:spPr>
      </p:pic>
      <p:pic>
        <p:nvPicPr>
          <p:cNvPr id="44" name="Picture 43" descr="logo_510656c739240.png"/>
          <p:cNvPicPr>
            <a:picLocks noChangeAspect="1"/>
          </p:cNvPicPr>
          <p:nvPr/>
        </p:nvPicPr>
        <p:blipFill>
          <a:blip r:embed="rId27" cstate="email">
            <a:alphaModFix/>
            <a:extLst>
              <a:ext uri="{28A0092B-C50C-407E-A947-70E740481C1C}">
                <a14:useLocalDpi xmlns:a14="http://schemas.microsoft.com/office/drawing/2010/main"/>
              </a:ext>
            </a:extLst>
          </a:blip>
          <a:stretch>
            <a:fillRect/>
          </a:stretch>
        </p:blipFill>
        <p:spPr>
          <a:xfrm>
            <a:off x="2773965" y="2631518"/>
            <a:ext cx="318947" cy="411593"/>
          </a:xfrm>
          <a:prstGeom prst="rect">
            <a:avLst/>
          </a:prstGeom>
        </p:spPr>
      </p:pic>
      <p:pic>
        <p:nvPicPr>
          <p:cNvPr id="46" name="Picture 45" descr="logo_51004883cf3a6.png"/>
          <p:cNvPicPr>
            <a:picLocks noChangeAspect="1"/>
          </p:cNvPicPr>
          <p:nvPr/>
        </p:nvPicPr>
        <p:blipFill>
          <a:blip r:embed="rId28" cstate="email">
            <a:alphaModFix/>
            <a:extLst>
              <a:ext uri="{28A0092B-C50C-407E-A947-70E740481C1C}">
                <a14:useLocalDpi xmlns:a14="http://schemas.microsoft.com/office/drawing/2010/main"/>
              </a:ext>
            </a:extLst>
          </a:blip>
          <a:stretch>
            <a:fillRect/>
          </a:stretch>
        </p:blipFill>
        <p:spPr>
          <a:xfrm>
            <a:off x="4338547" y="4672223"/>
            <a:ext cx="509840" cy="114219"/>
          </a:xfrm>
          <a:prstGeom prst="rect">
            <a:avLst/>
          </a:prstGeom>
        </p:spPr>
      </p:pic>
      <p:pic>
        <p:nvPicPr>
          <p:cNvPr id="67" name="Picture 66" descr="logo_spidex.png"/>
          <p:cNvPicPr>
            <a:picLocks noChangeAspect="1"/>
          </p:cNvPicPr>
          <p:nvPr/>
        </p:nvPicPr>
        <p:blipFill>
          <a:blip r:embed="rId29" cstate="email">
            <a:alphaModFix/>
            <a:extLst>
              <a:ext uri="{28A0092B-C50C-407E-A947-70E740481C1C}">
                <a14:useLocalDpi xmlns:a14="http://schemas.microsoft.com/office/drawing/2010/main"/>
              </a:ext>
            </a:extLst>
          </a:blip>
          <a:stretch>
            <a:fillRect/>
          </a:stretch>
        </p:blipFill>
        <p:spPr>
          <a:xfrm>
            <a:off x="5887132" y="2715619"/>
            <a:ext cx="656115" cy="236229"/>
          </a:xfrm>
          <a:prstGeom prst="rect">
            <a:avLst/>
          </a:prstGeom>
        </p:spPr>
      </p:pic>
      <p:pic>
        <p:nvPicPr>
          <p:cNvPr id="70" name="Picture 69" descr="mainzer.png"/>
          <p:cNvPicPr>
            <a:picLocks noChangeAspect="1"/>
          </p:cNvPicPr>
          <p:nvPr/>
        </p:nvPicPr>
        <p:blipFill>
          <a:blip r:embed="rId30" cstate="email">
            <a:alphaModFix/>
            <a:extLst>
              <a:ext uri="{28A0092B-C50C-407E-A947-70E740481C1C}">
                <a14:useLocalDpi xmlns:a14="http://schemas.microsoft.com/office/drawing/2010/main"/>
              </a:ext>
            </a:extLst>
          </a:blip>
          <a:stretch>
            <a:fillRect/>
          </a:stretch>
        </p:blipFill>
        <p:spPr>
          <a:xfrm>
            <a:off x="6501406" y="3306325"/>
            <a:ext cx="430265" cy="178472"/>
          </a:xfrm>
          <a:prstGeom prst="rect">
            <a:avLst/>
          </a:prstGeom>
        </p:spPr>
      </p:pic>
      <p:pic>
        <p:nvPicPr>
          <p:cNvPr id="71" name="Picture 70" descr="swissport.png"/>
          <p:cNvPicPr>
            <a:picLocks noChangeAspect="1"/>
          </p:cNvPicPr>
          <p:nvPr/>
        </p:nvPicPr>
        <p:blipFill>
          <a:blip r:embed="rId31" cstate="email">
            <a:alphaModFix/>
            <a:extLst>
              <a:ext uri="{28A0092B-C50C-407E-A947-70E740481C1C}">
                <a14:useLocalDpi xmlns:a14="http://schemas.microsoft.com/office/drawing/2010/main"/>
              </a:ext>
            </a:extLst>
          </a:blip>
          <a:stretch>
            <a:fillRect/>
          </a:stretch>
        </p:blipFill>
        <p:spPr>
          <a:xfrm>
            <a:off x="3960562" y="3343869"/>
            <a:ext cx="785637" cy="172250"/>
          </a:xfrm>
          <a:prstGeom prst="rect">
            <a:avLst/>
          </a:prstGeom>
        </p:spPr>
      </p:pic>
      <p:pic>
        <p:nvPicPr>
          <p:cNvPr id="73" name="Picture 72" descr="s_logo_bis.png"/>
          <p:cNvPicPr>
            <a:picLocks noChangeAspect="1"/>
          </p:cNvPicPr>
          <p:nvPr/>
        </p:nvPicPr>
        <p:blipFill>
          <a:blip r:embed="rId32" cstate="email">
            <a:alphaModFix/>
            <a:extLst>
              <a:ext uri="{28A0092B-C50C-407E-A947-70E740481C1C}">
                <a14:useLocalDpi xmlns:a14="http://schemas.microsoft.com/office/drawing/2010/main"/>
              </a:ext>
            </a:extLst>
          </a:blip>
          <a:stretch>
            <a:fillRect/>
          </a:stretch>
        </p:blipFill>
        <p:spPr>
          <a:xfrm>
            <a:off x="7278069" y="3630579"/>
            <a:ext cx="300256" cy="349704"/>
          </a:xfrm>
          <a:prstGeom prst="rect">
            <a:avLst/>
          </a:prstGeom>
        </p:spPr>
      </p:pic>
      <p:pic>
        <p:nvPicPr>
          <p:cNvPr id="50" name="Picture 49"/>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4448823" y="2151819"/>
            <a:ext cx="493115" cy="254605"/>
          </a:xfrm>
          <a:prstGeom prst="rect">
            <a:avLst/>
          </a:prstGeom>
        </p:spPr>
      </p:pic>
      <p:pic>
        <p:nvPicPr>
          <p:cNvPr id="52" name="Picture 51"/>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4316168" y="3010597"/>
            <a:ext cx="867593" cy="188734"/>
          </a:xfrm>
          <a:prstGeom prst="rect">
            <a:avLst/>
          </a:prstGeom>
        </p:spPr>
      </p:pic>
      <p:pic>
        <p:nvPicPr>
          <p:cNvPr id="53" name="Picture 52"/>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3237616" y="2329587"/>
            <a:ext cx="674324" cy="194845"/>
          </a:xfrm>
          <a:prstGeom prst="rect">
            <a:avLst/>
          </a:prstGeom>
        </p:spPr>
      </p:pic>
      <p:pic>
        <p:nvPicPr>
          <p:cNvPr id="54" name="Picture 3" descr="autohaus24-de.jpeg"/>
          <p:cNvPicPr>
            <a:picLocks noChangeAspect="1"/>
          </p:cNvPicPr>
          <p:nvPr/>
        </p:nvPicPr>
        <p:blipFill>
          <a:blip r:embed="rId36" cstate="email">
            <a:extLst>
              <a:ext uri="{28A0092B-C50C-407E-A947-70E740481C1C}">
                <a14:useLocalDpi xmlns:a14="http://schemas.microsoft.com/office/drawing/2010/main"/>
              </a:ext>
            </a:extLst>
          </a:blip>
          <a:srcRect/>
          <a:stretch>
            <a:fillRect/>
          </a:stretch>
        </p:blipFill>
        <p:spPr bwMode="auto">
          <a:xfrm>
            <a:off x="1575100" y="3153787"/>
            <a:ext cx="488919" cy="208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Picture 56"/>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7092144" y="4464783"/>
            <a:ext cx="490296" cy="311211"/>
          </a:xfrm>
          <a:prstGeom prst="rect">
            <a:avLst/>
          </a:prstGeom>
        </p:spPr>
      </p:pic>
      <p:pic>
        <p:nvPicPr>
          <p:cNvPr id="58" name="Picture 57"/>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7856328" y="2659856"/>
            <a:ext cx="291336" cy="299798"/>
          </a:xfrm>
          <a:prstGeom prst="rect">
            <a:avLst/>
          </a:prstGeom>
        </p:spPr>
      </p:pic>
      <p:pic>
        <p:nvPicPr>
          <p:cNvPr id="59" name="Picture 58"/>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215794" y="1285533"/>
            <a:ext cx="731718" cy="249556"/>
          </a:xfrm>
          <a:prstGeom prst="rect">
            <a:avLst/>
          </a:prstGeom>
        </p:spPr>
      </p:pic>
      <p:pic>
        <p:nvPicPr>
          <p:cNvPr id="60" name="Picture 59"/>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6483560" y="2868051"/>
            <a:ext cx="523200" cy="205702"/>
          </a:xfrm>
          <a:prstGeom prst="rect">
            <a:avLst/>
          </a:prstGeom>
        </p:spPr>
      </p:pic>
      <p:pic>
        <p:nvPicPr>
          <p:cNvPr id="61" name="Picture 60"/>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4787940" y="2550301"/>
            <a:ext cx="571225" cy="137996"/>
          </a:xfrm>
          <a:prstGeom prst="rect">
            <a:avLst/>
          </a:prstGeom>
        </p:spPr>
      </p:pic>
      <p:pic>
        <p:nvPicPr>
          <p:cNvPr id="62" name="Picture 61"/>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3933274" y="3528215"/>
            <a:ext cx="498926" cy="255243"/>
          </a:xfrm>
          <a:prstGeom prst="rect">
            <a:avLst/>
          </a:prstGeom>
        </p:spPr>
      </p:pic>
      <p:pic>
        <p:nvPicPr>
          <p:cNvPr id="63" name="Picture 62"/>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3002919" y="1382331"/>
            <a:ext cx="775382" cy="202009"/>
          </a:xfrm>
          <a:prstGeom prst="rect">
            <a:avLst/>
          </a:prstGeom>
        </p:spPr>
      </p:pic>
      <p:pic>
        <p:nvPicPr>
          <p:cNvPr id="64" name="Picture 63"/>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4502543" y="1605682"/>
            <a:ext cx="844364" cy="359969"/>
          </a:xfrm>
          <a:prstGeom prst="rect">
            <a:avLst/>
          </a:prstGeom>
        </p:spPr>
      </p:pic>
      <p:pic>
        <p:nvPicPr>
          <p:cNvPr id="66" name="Picture 65"/>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7804726" y="3267325"/>
            <a:ext cx="904859" cy="300035"/>
          </a:xfrm>
          <a:prstGeom prst="rect">
            <a:avLst/>
          </a:prstGeom>
        </p:spPr>
      </p:pic>
      <p:pic>
        <p:nvPicPr>
          <p:cNvPr id="74" name="Picture 73"/>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5728495" y="822073"/>
            <a:ext cx="826490" cy="246644"/>
          </a:xfrm>
          <a:prstGeom prst="rect">
            <a:avLst/>
          </a:prstGeom>
        </p:spPr>
      </p:pic>
      <p:pic>
        <p:nvPicPr>
          <p:cNvPr id="75" name="Picture 74"/>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325407" y="3624613"/>
            <a:ext cx="497210" cy="167221"/>
          </a:xfrm>
          <a:prstGeom prst="rect">
            <a:avLst/>
          </a:prstGeom>
        </p:spPr>
      </p:pic>
      <p:pic>
        <p:nvPicPr>
          <p:cNvPr id="3" name="Picture 2"/>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7916732" y="4474244"/>
            <a:ext cx="727313" cy="254944"/>
          </a:xfrm>
          <a:prstGeom prst="rect">
            <a:avLst/>
          </a:prstGeom>
        </p:spPr>
      </p:pic>
      <p:pic>
        <p:nvPicPr>
          <p:cNvPr id="76" name="Picture 75"/>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7974802" y="3682825"/>
            <a:ext cx="431912" cy="214650"/>
          </a:xfrm>
          <a:prstGeom prst="rect">
            <a:avLst/>
          </a:prstGeom>
        </p:spPr>
      </p:pic>
      <p:pic>
        <p:nvPicPr>
          <p:cNvPr id="7" name="Picture 6"/>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4561761" y="1172284"/>
            <a:ext cx="493115" cy="220091"/>
          </a:xfrm>
          <a:prstGeom prst="rect">
            <a:avLst/>
          </a:prstGeom>
        </p:spPr>
      </p:pic>
      <p:pic>
        <p:nvPicPr>
          <p:cNvPr id="78" name="Picture 77"/>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2484681" y="1976793"/>
            <a:ext cx="578416" cy="265770"/>
          </a:xfrm>
          <a:prstGeom prst="rect">
            <a:avLst/>
          </a:prstGeom>
        </p:spPr>
      </p:pic>
      <p:pic>
        <p:nvPicPr>
          <p:cNvPr id="8" name="Picture 7"/>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6688756" y="2297158"/>
            <a:ext cx="956453" cy="143696"/>
          </a:xfrm>
          <a:prstGeom prst="rect">
            <a:avLst/>
          </a:prstGeom>
        </p:spPr>
      </p:pic>
      <p:pic>
        <p:nvPicPr>
          <p:cNvPr id="72" name="Picture 71"/>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4199480" y="1259435"/>
            <a:ext cx="352740" cy="287392"/>
          </a:xfrm>
          <a:prstGeom prst="rect">
            <a:avLst/>
          </a:prstGeom>
        </p:spPr>
      </p:pic>
      <p:pic>
        <p:nvPicPr>
          <p:cNvPr id="79" name="Picture 78"/>
          <p:cNvPicPr>
            <a:picLocks noChangeAspect="1"/>
          </p:cNvPicPr>
          <p:nvPr/>
        </p:nvPicPr>
        <p:blipFill>
          <a:blip r:embed="rId54" cstate="email">
            <a:extLst>
              <a:ext uri="{28A0092B-C50C-407E-A947-70E740481C1C}">
                <a14:useLocalDpi xmlns:a14="http://schemas.microsoft.com/office/drawing/2010/main"/>
              </a:ext>
            </a:extLst>
          </a:blip>
          <a:stretch>
            <a:fillRect/>
          </a:stretch>
        </p:blipFill>
        <p:spPr>
          <a:xfrm>
            <a:off x="4266141" y="2637317"/>
            <a:ext cx="439883" cy="183363"/>
          </a:xfrm>
          <a:prstGeom prst="rect">
            <a:avLst/>
          </a:prstGeom>
        </p:spPr>
      </p:pic>
      <p:pic>
        <p:nvPicPr>
          <p:cNvPr id="9" name="Picture 8"/>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6120309" y="3616250"/>
            <a:ext cx="851796" cy="133151"/>
          </a:xfrm>
          <a:prstGeom prst="rect">
            <a:avLst/>
          </a:prstGeom>
        </p:spPr>
      </p:pic>
      <p:pic>
        <p:nvPicPr>
          <p:cNvPr id="10" name="Picture 9"/>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2432274" y="910005"/>
            <a:ext cx="448262" cy="242063"/>
          </a:xfrm>
          <a:prstGeom prst="rect">
            <a:avLst/>
          </a:prstGeom>
        </p:spPr>
      </p:pic>
      <p:pic>
        <p:nvPicPr>
          <p:cNvPr id="11" name="Picture 10"/>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5292490" y="3264708"/>
            <a:ext cx="742723" cy="158318"/>
          </a:xfrm>
          <a:prstGeom prst="rect">
            <a:avLst/>
          </a:prstGeom>
        </p:spPr>
      </p:pic>
      <p:pic>
        <p:nvPicPr>
          <p:cNvPr id="51" name="Picture 50"/>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2235090" y="4456146"/>
            <a:ext cx="413562" cy="211687"/>
          </a:xfrm>
          <a:prstGeom prst="rect">
            <a:avLst/>
          </a:prstGeom>
        </p:spPr>
      </p:pic>
      <p:pic>
        <p:nvPicPr>
          <p:cNvPr id="12" name="Picture 11"/>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2348376" y="2320975"/>
            <a:ext cx="818924" cy="232749"/>
          </a:xfrm>
          <a:prstGeom prst="rect">
            <a:avLst/>
          </a:prstGeom>
        </p:spPr>
      </p:pic>
      <p:pic>
        <p:nvPicPr>
          <p:cNvPr id="81" name="Picture 80"/>
          <p:cNvPicPr>
            <a:picLocks noChangeAspect="1"/>
          </p:cNvPicPr>
          <p:nvPr/>
        </p:nvPicPr>
        <p:blipFill>
          <a:blip r:embed="rId60" cstate="email">
            <a:extLst>
              <a:ext uri="{28A0092B-C50C-407E-A947-70E740481C1C}">
                <a14:useLocalDpi xmlns:a14="http://schemas.microsoft.com/office/drawing/2010/main"/>
              </a:ext>
            </a:extLst>
          </a:blip>
          <a:stretch>
            <a:fillRect/>
          </a:stretch>
        </p:blipFill>
        <p:spPr>
          <a:xfrm>
            <a:off x="2840256" y="4642922"/>
            <a:ext cx="544532" cy="172819"/>
          </a:xfrm>
          <a:prstGeom prst="rect">
            <a:avLst/>
          </a:prstGeom>
        </p:spPr>
      </p:pic>
      <p:pic>
        <p:nvPicPr>
          <p:cNvPr id="29" name="Picture 28" descr="logo_4ec28cb3bd06f.png"/>
          <p:cNvPicPr>
            <a:picLocks noChangeAspect="1"/>
          </p:cNvPicPr>
          <p:nvPr/>
        </p:nvPicPr>
        <p:blipFill>
          <a:blip r:embed="rId61" cstate="email">
            <a:alphaModFix/>
            <a:extLst>
              <a:ext uri="{28A0092B-C50C-407E-A947-70E740481C1C}">
                <a14:useLocalDpi xmlns:a14="http://schemas.microsoft.com/office/drawing/2010/main"/>
              </a:ext>
            </a:extLst>
          </a:blip>
          <a:stretch>
            <a:fillRect/>
          </a:stretch>
        </p:blipFill>
        <p:spPr>
          <a:xfrm>
            <a:off x="6213626" y="4240426"/>
            <a:ext cx="741861" cy="210462"/>
          </a:xfrm>
          <a:prstGeom prst="rect">
            <a:avLst/>
          </a:prstGeom>
        </p:spPr>
      </p:pic>
      <p:pic>
        <p:nvPicPr>
          <p:cNvPr id="13" name="Picture 12"/>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5957993" y="1146799"/>
            <a:ext cx="682102" cy="290793"/>
          </a:xfrm>
          <a:prstGeom prst="rect">
            <a:avLst/>
          </a:prstGeom>
        </p:spPr>
      </p:pic>
      <p:pic>
        <p:nvPicPr>
          <p:cNvPr id="69" name="Picture 68" descr="logo-cust-traviangames.png"/>
          <p:cNvPicPr>
            <a:picLocks noChangeAspect="1"/>
          </p:cNvPicPr>
          <p:nvPr/>
        </p:nvPicPr>
        <p:blipFill>
          <a:blip r:embed="rId63" cstate="email">
            <a:alphaModFix/>
            <a:extLst>
              <a:ext uri="{28A0092B-C50C-407E-A947-70E740481C1C}">
                <a14:useLocalDpi xmlns:a14="http://schemas.microsoft.com/office/drawing/2010/main"/>
              </a:ext>
            </a:extLst>
          </a:blip>
          <a:stretch>
            <a:fillRect/>
          </a:stretch>
        </p:blipFill>
        <p:spPr>
          <a:xfrm>
            <a:off x="5367505" y="3462418"/>
            <a:ext cx="694307" cy="221996"/>
          </a:xfrm>
          <a:prstGeom prst="rect">
            <a:avLst/>
          </a:prstGeom>
        </p:spPr>
      </p:pic>
      <p:pic>
        <p:nvPicPr>
          <p:cNvPr id="14" name="Picture 13"/>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4901518" y="1384704"/>
            <a:ext cx="470153" cy="282836"/>
          </a:xfrm>
          <a:prstGeom prst="rect">
            <a:avLst/>
          </a:prstGeom>
        </p:spPr>
      </p:pic>
      <p:pic>
        <p:nvPicPr>
          <p:cNvPr id="15" name="Picture 14"/>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5179696" y="1205049"/>
            <a:ext cx="677255" cy="179652"/>
          </a:xfrm>
          <a:prstGeom prst="rect">
            <a:avLst/>
          </a:prstGeom>
        </p:spPr>
      </p:pic>
      <p:pic>
        <p:nvPicPr>
          <p:cNvPr id="16" name="Picture 15"/>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3155397" y="2611267"/>
            <a:ext cx="808763" cy="192639"/>
          </a:xfrm>
          <a:prstGeom prst="rect">
            <a:avLst/>
          </a:prstGeom>
        </p:spPr>
      </p:pic>
      <p:pic>
        <p:nvPicPr>
          <p:cNvPr id="82" name="Picture 81"/>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6031655" y="1605841"/>
            <a:ext cx="703296" cy="173234"/>
          </a:xfrm>
          <a:prstGeom prst="rect">
            <a:avLst/>
          </a:prstGeom>
        </p:spPr>
      </p:pic>
      <p:pic>
        <p:nvPicPr>
          <p:cNvPr id="19" name="Picture 18"/>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5168509" y="845082"/>
            <a:ext cx="480972" cy="205048"/>
          </a:xfrm>
          <a:prstGeom prst="rect">
            <a:avLst/>
          </a:prstGeom>
        </p:spPr>
      </p:pic>
      <p:pic>
        <p:nvPicPr>
          <p:cNvPr id="20" name="Picture 19"/>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4466511" y="848698"/>
            <a:ext cx="621896" cy="265127"/>
          </a:xfrm>
          <a:prstGeom prst="rect">
            <a:avLst/>
          </a:prstGeom>
        </p:spPr>
      </p:pic>
      <p:pic>
        <p:nvPicPr>
          <p:cNvPr id="22" name="Picture 21"/>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3682427" y="1113937"/>
            <a:ext cx="588097" cy="278438"/>
          </a:xfrm>
          <a:prstGeom prst="rect">
            <a:avLst/>
          </a:prstGeom>
        </p:spPr>
      </p:pic>
      <p:pic>
        <p:nvPicPr>
          <p:cNvPr id="18" name="Picture 17"/>
          <p:cNvPicPr>
            <a:picLocks noChangeAspect="1"/>
          </p:cNvPicPr>
          <p:nvPr/>
        </p:nvPicPr>
        <p:blipFill>
          <a:blip r:embed="rId71" cstate="email">
            <a:extLst>
              <a:ext uri="{28A0092B-C50C-407E-A947-70E740481C1C}">
                <a14:useLocalDpi xmlns:a14="http://schemas.microsoft.com/office/drawing/2010/main"/>
              </a:ext>
            </a:extLst>
          </a:blip>
          <a:stretch>
            <a:fillRect/>
          </a:stretch>
        </p:blipFill>
        <p:spPr>
          <a:xfrm>
            <a:off x="4255798" y="3782288"/>
            <a:ext cx="717821" cy="191263"/>
          </a:xfrm>
          <a:prstGeom prst="rect">
            <a:avLst/>
          </a:prstGeom>
        </p:spPr>
      </p:pic>
      <p:pic>
        <p:nvPicPr>
          <p:cNvPr id="83" name="Picture 82"/>
          <p:cNvPicPr>
            <a:picLocks noChangeAspect="1"/>
          </p:cNvPicPr>
          <p:nvPr/>
        </p:nvPicPr>
        <p:blipFill>
          <a:blip r:embed="rId72" cstate="email">
            <a:extLst>
              <a:ext uri="{28A0092B-C50C-407E-A947-70E740481C1C}">
                <a14:useLocalDpi xmlns:a14="http://schemas.microsoft.com/office/drawing/2010/main"/>
              </a:ext>
            </a:extLst>
          </a:blip>
          <a:stretch>
            <a:fillRect/>
          </a:stretch>
        </p:blipFill>
        <p:spPr>
          <a:xfrm>
            <a:off x="58095" y="3598115"/>
            <a:ext cx="648576" cy="375436"/>
          </a:xfrm>
          <a:prstGeom prst="rect">
            <a:avLst/>
          </a:prstGeom>
        </p:spPr>
      </p:pic>
      <p:pic>
        <p:nvPicPr>
          <p:cNvPr id="31" name="Picture 30"/>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3115479" y="2978639"/>
            <a:ext cx="732952" cy="293384"/>
          </a:xfrm>
          <a:prstGeom prst="rect">
            <a:avLst/>
          </a:prstGeom>
        </p:spPr>
      </p:pic>
      <p:pic>
        <p:nvPicPr>
          <p:cNvPr id="32" name="Picture 31"/>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5166839" y="2261677"/>
            <a:ext cx="878925" cy="281423"/>
          </a:xfrm>
          <a:prstGeom prst="rect">
            <a:avLst/>
          </a:prstGeom>
        </p:spPr>
      </p:pic>
      <p:pic>
        <p:nvPicPr>
          <p:cNvPr id="41" name="Picture 40"/>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5427681" y="1514538"/>
            <a:ext cx="533456" cy="137063"/>
          </a:xfrm>
          <a:prstGeom prst="rect">
            <a:avLst/>
          </a:prstGeom>
        </p:spPr>
      </p:pic>
      <p:pic>
        <p:nvPicPr>
          <p:cNvPr id="47" name="Picture 46"/>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a:off x="5066857" y="4020238"/>
            <a:ext cx="688163" cy="166850"/>
          </a:xfrm>
          <a:prstGeom prst="rect">
            <a:avLst/>
          </a:prstGeom>
        </p:spPr>
      </p:pic>
      <p:pic>
        <p:nvPicPr>
          <p:cNvPr id="48" name="Picture 47"/>
          <p:cNvPicPr>
            <a:picLocks noChangeAspect="1"/>
          </p:cNvPicPr>
          <p:nvPr/>
        </p:nvPicPr>
        <p:blipFill>
          <a:blip r:embed="rId77" cstate="email">
            <a:extLst>
              <a:ext uri="{28A0092B-C50C-407E-A947-70E740481C1C}">
                <a14:useLocalDpi xmlns:a14="http://schemas.microsoft.com/office/drawing/2010/main"/>
              </a:ext>
            </a:extLst>
          </a:blip>
          <a:stretch>
            <a:fillRect/>
          </a:stretch>
        </p:blipFill>
        <p:spPr>
          <a:xfrm>
            <a:off x="6822379" y="1951402"/>
            <a:ext cx="837622" cy="285114"/>
          </a:xfrm>
          <a:prstGeom prst="rect">
            <a:avLst/>
          </a:prstGeom>
        </p:spPr>
      </p:pic>
      <p:pic>
        <p:nvPicPr>
          <p:cNvPr id="85" name="Picture 84"/>
          <p:cNvPicPr>
            <a:picLocks noChangeAspect="1"/>
          </p:cNvPicPr>
          <p:nvPr/>
        </p:nvPicPr>
        <p:blipFill>
          <a:blip r:embed="rId78" cstate="email">
            <a:extLst>
              <a:ext uri="{28A0092B-C50C-407E-A947-70E740481C1C}">
                <a14:useLocalDpi xmlns:a14="http://schemas.microsoft.com/office/drawing/2010/main"/>
              </a:ext>
            </a:extLst>
          </a:blip>
          <a:stretch>
            <a:fillRect/>
          </a:stretch>
        </p:blipFill>
        <p:spPr>
          <a:xfrm>
            <a:off x="3312167" y="2038327"/>
            <a:ext cx="526476" cy="230057"/>
          </a:xfrm>
          <a:prstGeom prst="rect">
            <a:avLst/>
          </a:prstGeom>
        </p:spPr>
      </p:pic>
      <p:pic>
        <p:nvPicPr>
          <p:cNvPr id="86" name="Picture 85"/>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7532023" y="4168541"/>
            <a:ext cx="662134" cy="195425"/>
          </a:xfrm>
          <a:prstGeom prst="rect">
            <a:avLst/>
          </a:prstGeom>
        </p:spPr>
      </p:pic>
      <p:pic>
        <p:nvPicPr>
          <p:cNvPr id="87" name="Picture 86"/>
          <p:cNvPicPr>
            <a:picLocks noChangeAspect="1"/>
          </p:cNvPicPr>
          <p:nvPr/>
        </p:nvPicPr>
        <p:blipFill>
          <a:blip r:embed="rId80" cstate="email">
            <a:extLst>
              <a:ext uri="{28A0092B-C50C-407E-A947-70E740481C1C}">
                <a14:useLocalDpi xmlns:a14="http://schemas.microsoft.com/office/drawing/2010/main"/>
              </a:ext>
            </a:extLst>
          </a:blip>
          <a:stretch>
            <a:fillRect/>
          </a:stretch>
        </p:blipFill>
        <p:spPr>
          <a:xfrm>
            <a:off x="5603179" y="2102403"/>
            <a:ext cx="1053563" cy="199300"/>
          </a:xfrm>
          <a:prstGeom prst="rect">
            <a:avLst/>
          </a:prstGeom>
        </p:spPr>
      </p:pic>
      <p:pic>
        <p:nvPicPr>
          <p:cNvPr id="88" name="Picture 87"/>
          <p:cNvPicPr>
            <a:picLocks noChangeAspect="1"/>
          </p:cNvPicPr>
          <p:nvPr/>
        </p:nvPicPr>
        <p:blipFill>
          <a:blip r:embed="rId81" cstate="email">
            <a:extLst>
              <a:ext uri="{28A0092B-C50C-407E-A947-70E740481C1C}">
                <a14:useLocalDpi xmlns:a14="http://schemas.microsoft.com/office/drawing/2010/main"/>
              </a:ext>
            </a:extLst>
          </a:blip>
          <a:stretch>
            <a:fillRect/>
          </a:stretch>
        </p:blipFill>
        <p:spPr>
          <a:xfrm>
            <a:off x="5543788" y="4228063"/>
            <a:ext cx="526742" cy="301752"/>
          </a:xfrm>
          <a:prstGeom prst="rect">
            <a:avLst/>
          </a:prstGeom>
        </p:spPr>
      </p:pic>
      <p:pic>
        <p:nvPicPr>
          <p:cNvPr id="90" name="Picture 89"/>
          <p:cNvPicPr>
            <a:picLocks noChangeAspect="1"/>
          </p:cNvPicPr>
          <p:nvPr/>
        </p:nvPicPr>
        <p:blipFill>
          <a:blip r:embed="rId82" cstate="email">
            <a:extLst>
              <a:ext uri="{28A0092B-C50C-407E-A947-70E740481C1C}">
                <a14:useLocalDpi xmlns:a14="http://schemas.microsoft.com/office/drawing/2010/main"/>
              </a:ext>
            </a:extLst>
          </a:blip>
          <a:stretch>
            <a:fillRect/>
          </a:stretch>
        </p:blipFill>
        <p:spPr>
          <a:xfrm>
            <a:off x="6158422" y="2985414"/>
            <a:ext cx="384827" cy="410147"/>
          </a:xfrm>
          <a:prstGeom prst="rect">
            <a:avLst/>
          </a:prstGeom>
        </p:spPr>
      </p:pic>
      <p:pic>
        <p:nvPicPr>
          <p:cNvPr id="92" name="Picture 91"/>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5894062" y="4602263"/>
            <a:ext cx="744767" cy="215699"/>
          </a:xfrm>
          <a:prstGeom prst="rect">
            <a:avLst/>
          </a:prstGeom>
        </p:spPr>
      </p:pic>
      <p:pic>
        <p:nvPicPr>
          <p:cNvPr id="94" name="Picture 93"/>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5020477" y="3724338"/>
            <a:ext cx="701357" cy="200746"/>
          </a:xfrm>
          <a:prstGeom prst="rect">
            <a:avLst/>
          </a:prstGeom>
        </p:spPr>
      </p:pic>
      <p:pic>
        <p:nvPicPr>
          <p:cNvPr id="95" name="Picture 94"/>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3811176" y="2832461"/>
            <a:ext cx="642364" cy="269171"/>
          </a:xfrm>
          <a:prstGeom prst="rect">
            <a:avLst/>
          </a:prstGeom>
        </p:spPr>
      </p:pic>
      <p:pic>
        <p:nvPicPr>
          <p:cNvPr id="99" name="Picture 98"/>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3398257" y="3708222"/>
            <a:ext cx="609308" cy="243050"/>
          </a:xfrm>
          <a:prstGeom prst="rect">
            <a:avLst/>
          </a:prstGeom>
        </p:spPr>
      </p:pic>
      <p:pic>
        <p:nvPicPr>
          <p:cNvPr id="100" name="Picture 99"/>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449273" y="2347958"/>
            <a:ext cx="1014601" cy="235933"/>
          </a:xfrm>
          <a:prstGeom prst="rect">
            <a:avLst/>
          </a:prstGeom>
        </p:spPr>
      </p:pic>
      <p:pic>
        <p:nvPicPr>
          <p:cNvPr id="101" name="Picture 100"/>
          <p:cNvPicPr>
            <a:picLocks noChangeAspect="1"/>
          </p:cNvPicPr>
          <p:nvPr/>
        </p:nvPicPr>
        <p:blipFill>
          <a:blip r:embed="rId88" cstate="email">
            <a:extLst>
              <a:ext uri="{28A0092B-C50C-407E-A947-70E740481C1C}">
                <a14:useLocalDpi xmlns:a14="http://schemas.microsoft.com/office/drawing/2010/main"/>
              </a:ext>
            </a:extLst>
          </a:blip>
          <a:stretch>
            <a:fillRect/>
          </a:stretch>
        </p:blipFill>
        <p:spPr>
          <a:xfrm>
            <a:off x="406429" y="2692094"/>
            <a:ext cx="1266345" cy="179350"/>
          </a:xfrm>
          <a:prstGeom prst="rect">
            <a:avLst/>
          </a:prstGeom>
        </p:spPr>
      </p:pic>
      <p:pic>
        <p:nvPicPr>
          <p:cNvPr id="102" name="Picture 101"/>
          <p:cNvPicPr>
            <a:picLocks noChangeAspect="1"/>
          </p:cNvPicPr>
          <p:nvPr/>
        </p:nvPicPr>
        <p:blipFill>
          <a:blip r:embed="rId89" cstate="email">
            <a:extLst>
              <a:ext uri="{28A0092B-C50C-407E-A947-70E740481C1C}">
                <a14:useLocalDpi xmlns:a14="http://schemas.microsoft.com/office/drawing/2010/main"/>
              </a:ext>
            </a:extLst>
          </a:blip>
          <a:stretch>
            <a:fillRect/>
          </a:stretch>
        </p:blipFill>
        <p:spPr>
          <a:xfrm>
            <a:off x="2683117" y="3361666"/>
            <a:ext cx="657845" cy="208274"/>
          </a:xfrm>
          <a:prstGeom prst="rect">
            <a:avLst/>
          </a:prstGeom>
        </p:spPr>
      </p:pic>
      <p:pic>
        <p:nvPicPr>
          <p:cNvPr id="103" name="Picture 102"/>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3176683" y="1678054"/>
            <a:ext cx="441359" cy="290603"/>
          </a:xfrm>
          <a:prstGeom prst="rect">
            <a:avLst/>
          </a:prstGeom>
        </p:spPr>
      </p:pic>
      <p:pic>
        <p:nvPicPr>
          <p:cNvPr id="104" name="Picture 103"/>
          <p:cNvPicPr>
            <a:picLocks noChangeAspect="1"/>
          </p:cNvPicPr>
          <p:nvPr/>
        </p:nvPicPr>
        <p:blipFill>
          <a:blip r:embed="rId91" cstate="email">
            <a:extLst>
              <a:ext uri="{28A0092B-C50C-407E-A947-70E740481C1C}">
                <a14:useLocalDpi xmlns:a14="http://schemas.microsoft.com/office/drawing/2010/main"/>
              </a:ext>
            </a:extLst>
          </a:blip>
          <a:stretch>
            <a:fillRect/>
          </a:stretch>
        </p:blipFill>
        <p:spPr>
          <a:xfrm>
            <a:off x="3156558" y="4192563"/>
            <a:ext cx="518855" cy="301773"/>
          </a:xfrm>
          <a:prstGeom prst="rect">
            <a:avLst/>
          </a:prstGeom>
        </p:spPr>
      </p:pic>
      <p:pic>
        <p:nvPicPr>
          <p:cNvPr id="105" name="Picture 104"/>
          <p:cNvPicPr>
            <a:picLocks noChangeAspect="1"/>
          </p:cNvPicPr>
          <p:nvPr/>
        </p:nvPicPr>
        <p:blipFill>
          <a:blip r:embed="rId92" cstate="email">
            <a:extLst>
              <a:ext uri="{28A0092B-C50C-407E-A947-70E740481C1C}">
                <a14:useLocalDpi xmlns:a14="http://schemas.microsoft.com/office/drawing/2010/main"/>
              </a:ext>
            </a:extLst>
          </a:blip>
          <a:stretch>
            <a:fillRect/>
          </a:stretch>
        </p:blipFill>
        <p:spPr>
          <a:xfrm>
            <a:off x="6096719" y="2459905"/>
            <a:ext cx="628147" cy="194615"/>
          </a:xfrm>
          <a:prstGeom prst="rect">
            <a:avLst/>
          </a:prstGeom>
        </p:spPr>
      </p:pic>
      <p:pic>
        <p:nvPicPr>
          <p:cNvPr id="106" name="Picture 105"/>
          <p:cNvPicPr>
            <a:picLocks noChangeAspect="1"/>
          </p:cNvPicPr>
          <p:nvPr/>
        </p:nvPicPr>
        <p:blipFill>
          <a:blip r:embed="rId93" cstate="email">
            <a:extLst>
              <a:ext uri="{28A0092B-C50C-407E-A947-70E740481C1C}">
                <a14:useLocalDpi xmlns:a14="http://schemas.microsoft.com/office/drawing/2010/main"/>
              </a:ext>
            </a:extLst>
          </a:blip>
          <a:stretch>
            <a:fillRect/>
          </a:stretch>
        </p:blipFill>
        <p:spPr>
          <a:xfrm>
            <a:off x="7858903" y="2222614"/>
            <a:ext cx="663710" cy="228097"/>
          </a:xfrm>
          <a:prstGeom prst="rect">
            <a:avLst/>
          </a:prstGeom>
        </p:spPr>
      </p:pic>
      <p:pic>
        <p:nvPicPr>
          <p:cNvPr id="108" name="Picture 107"/>
          <p:cNvPicPr>
            <a:picLocks noChangeAspect="1"/>
          </p:cNvPicPr>
          <p:nvPr/>
        </p:nvPicPr>
        <p:blipFill>
          <a:blip r:embed="rId94" cstate="email">
            <a:extLst>
              <a:ext uri="{28A0092B-C50C-407E-A947-70E740481C1C}">
                <a14:useLocalDpi xmlns:a14="http://schemas.microsoft.com/office/drawing/2010/main"/>
              </a:ext>
            </a:extLst>
          </a:blip>
          <a:stretch>
            <a:fillRect/>
          </a:stretch>
        </p:blipFill>
        <p:spPr>
          <a:xfrm>
            <a:off x="4746199" y="1876402"/>
            <a:ext cx="801580" cy="391982"/>
          </a:xfrm>
          <a:prstGeom prst="rect">
            <a:avLst/>
          </a:prstGeom>
        </p:spPr>
      </p:pic>
      <p:pic>
        <p:nvPicPr>
          <p:cNvPr id="110" name="Picture 109"/>
          <p:cNvPicPr>
            <a:picLocks noChangeAspect="1"/>
          </p:cNvPicPr>
          <p:nvPr/>
        </p:nvPicPr>
        <p:blipFill>
          <a:blip r:embed="rId95" cstate="email">
            <a:extLst>
              <a:ext uri="{28A0092B-C50C-407E-A947-70E740481C1C}">
                <a14:useLocalDpi xmlns:a14="http://schemas.microsoft.com/office/drawing/2010/main"/>
              </a:ext>
            </a:extLst>
          </a:blip>
          <a:stretch>
            <a:fillRect/>
          </a:stretch>
        </p:blipFill>
        <p:spPr>
          <a:xfrm>
            <a:off x="2855318" y="845081"/>
            <a:ext cx="1602297" cy="218153"/>
          </a:xfrm>
          <a:prstGeom prst="rect">
            <a:avLst/>
          </a:prstGeom>
        </p:spPr>
      </p:pic>
      <p:pic>
        <p:nvPicPr>
          <p:cNvPr id="2" name="Picture 1"/>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6760096" y="893034"/>
            <a:ext cx="907811" cy="284290"/>
          </a:xfrm>
          <a:prstGeom prst="rect">
            <a:avLst/>
          </a:prstGeom>
        </p:spPr>
      </p:pic>
      <p:pic>
        <p:nvPicPr>
          <p:cNvPr id="5" name="Picture 4"/>
          <p:cNvPicPr>
            <a:picLocks noChangeAspect="1"/>
          </p:cNvPicPr>
          <p:nvPr/>
        </p:nvPicPr>
        <p:blipFill>
          <a:blip r:embed="rId97" cstate="email">
            <a:extLst>
              <a:ext uri="{28A0092B-C50C-407E-A947-70E740481C1C}">
                <a14:useLocalDpi xmlns:a14="http://schemas.microsoft.com/office/drawing/2010/main"/>
              </a:ext>
            </a:extLst>
          </a:blip>
          <a:stretch>
            <a:fillRect/>
          </a:stretch>
        </p:blipFill>
        <p:spPr>
          <a:xfrm>
            <a:off x="1056277" y="4404698"/>
            <a:ext cx="691478" cy="273980"/>
          </a:xfrm>
          <a:prstGeom prst="rect">
            <a:avLst/>
          </a:prstGeom>
        </p:spPr>
      </p:pic>
      <p:pic>
        <p:nvPicPr>
          <p:cNvPr id="6" name="Picture 5"/>
          <p:cNvPicPr>
            <a:picLocks noChangeAspect="1"/>
          </p:cNvPicPr>
          <p:nvPr/>
        </p:nvPicPr>
        <p:blipFill>
          <a:blip r:embed="rId98" cstate="email">
            <a:extLst>
              <a:ext uri="{28A0092B-C50C-407E-A947-70E740481C1C}">
                <a14:useLocalDpi xmlns:a14="http://schemas.microsoft.com/office/drawing/2010/main"/>
              </a:ext>
            </a:extLst>
          </a:blip>
          <a:stretch>
            <a:fillRect/>
          </a:stretch>
        </p:blipFill>
        <p:spPr>
          <a:xfrm>
            <a:off x="1519054" y="811790"/>
            <a:ext cx="792363" cy="355073"/>
          </a:xfrm>
          <a:prstGeom prst="rect">
            <a:avLst/>
          </a:prstGeom>
        </p:spPr>
      </p:pic>
      <p:pic>
        <p:nvPicPr>
          <p:cNvPr id="23" name="Picture 22"/>
          <p:cNvPicPr>
            <a:picLocks noChangeAspect="1"/>
          </p:cNvPicPr>
          <p:nvPr/>
        </p:nvPicPr>
        <p:blipFill>
          <a:blip r:embed="rId99" cstate="email">
            <a:extLst>
              <a:ext uri="{28A0092B-C50C-407E-A947-70E740481C1C}">
                <a14:useLocalDpi xmlns:a14="http://schemas.microsoft.com/office/drawing/2010/main"/>
              </a:ext>
            </a:extLst>
          </a:blip>
          <a:stretch>
            <a:fillRect/>
          </a:stretch>
        </p:blipFill>
        <p:spPr>
          <a:xfrm>
            <a:off x="2610259" y="1612602"/>
            <a:ext cx="536639" cy="344277"/>
          </a:xfrm>
          <a:prstGeom prst="rect">
            <a:avLst/>
          </a:prstGeom>
        </p:spPr>
      </p:pic>
      <p:pic>
        <p:nvPicPr>
          <p:cNvPr id="24" name="Picture 23"/>
          <p:cNvPicPr>
            <a:picLocks noChangeAspect="1"/>
          </p:cNvPicPr>
          <p:nvPr/>
        </p:nvPicPr>
        <p:blipFill>
          <a:blip r:embed="rId100" cstate="email">
            <a:extLst>
              <a:ext uri="{28A0092B-C50C-407E-A947-70E740481C1C}">
                <a14:useLocalDpi xmlns:a14="http://schemas.microsoft.com/office/drawing/2010/main"/>
              </a:ext>
            </a:extLst>
          </a:blip>
          <a:stretch>
            <a:fillRect/>
          </a:stretch>
        </p:blipFill>
        <p:spPr>
          <a:xfrm>
            <a:off x="1411089" y="3752791"/>
            <a:ext cx="929446" cy="261158"/>
          </a:xfrm>
          <a:prstGeom prst="rect">
            <a:avLst/>
          </a:prstGeom>
        </p:spPr>
      </p:pic>
      <p:pic>
        <p:nvPicPr>
          <p:cNvPr id="55" name="Picture 54"/>
          <p:cNvPicPr>
            <a:picLocks noChangeAspect="1"/>
          </p:cNvPicPr>
          <p:nvPr/>
        </p:nvPicPr>
        <p:blipFill>
          <a:blip r:embed="rId101" cstate="email">
            <a:extLst>
              <a:ext uri="{28A0092B-C50C-407E-A947-70E740481C1C}">
                <a14:useLocalDpi xmlns:a14="http://schemas.microsoft.com/office/drawing/2010/main"/>
              </a:ext>
            </a:extLst>
          </a:blip>
          <a:stretch>
            <a:fillRect/>
          </a:stretch>
        </p:blipFill>
        <p:spPr>
          <a:xfrm>
            <a:off x="1047119" y="2998852"/>
            <a:ext cx="412688" cy="439840"/>
          </a:xfrm>
          <a:prstGeom prst="rect">
            <a:avLst/>
          </a:prstGeom>
        </p:spPr>
      </p:pic>
      <p:pic>
        <p:nvPicPr>
          <p:cNvPr id="91" name="Picture 90"/>
          <p:cNvPicPr>
            <a:picLocks noChangeAspect="1"/>
          </p:cNvPicPr>
          <p:nvPr/>
        </p:nvPicPr>
        <p:blipFill>
          <a:blip r:embed="rId102" cstate="email">
            <a:extLst>
              <a:ext uri="{28A0092B-C50C-407E-A947-70E740481C1C}">
                <a14:useLocalDpi xmlns:a14="http://schemas.microsoft.com/office/drawing/2010/main"/>
              </a:ext>
            </a:extLst>
          </a:blip>
          <a:stretch>
            <a:fillRect/>
          </a:stretch>
        </p:blipFill>
        <p:spPr>
          <a:xfrm>
            <a:off x="7825638" y="1779074"/>
            <a:ext cx="845615" cy="292781"/>
          </a:xfrm>
          <a:prstGeom prst="rect">
            <a:avLst/>
          </a:prstGeom>
        </p:spPr>
      </p:pic>
      <p:pic>
        <p:nvPicPr>
          <p:cNvPr id="98" name="Picture 97"/>
          <p:cNvPicPr>
            <a:picLocks noChangeAspect="1"/>
          </p:cNvPicPr>
          <p:nvPr/>
        </p:nvPicPr>
        <p:blipFill>
          <a:blip r:embed="rId103" cstate="email">
            <a:extLst>
              <a:ext uri="{28A0092B-C50C-407E-A947-70E740481C1C}">
                <a14:useLocalDpi xmlns:a14="http://schemas.microsoft.com/office/drawing/2010/main"/>
              </a:ext>
            </a:extLst>
          </a:blip>
          <a:stretch>
            <a:fillRect/>
          </a:stretch>
        </p:blipFill>
        <p:spPr>
          <a:xfrm>
            <a:off x="1511166" y="1284689"/>
            <a:ext cx="573749" cy="407666"/>
          </a:xfrm>
          <a:prstGeom prst="rect">
            <a:avLst/>
          </a:prstGeom>
        </p:spPr>
      </p:pic>
      <p:pic>
        <p:nvPicPr>
          <p:cNvPr id="109" name="Picture 108"/>
          <p:cNvPicPr>
            <a:picLocks noChangeAspect="1"/>
          </p:cNvPicPr>
          <p:nvPr/>
        </p:nvPicPr>
        <p:blipFill>
          <a:blip r:embed="rId104" cstate="email">
            <a:extLst>
              <a:ext uri="{28A0092B-C50C-407E-A947-70E740481C1C}">
                <a14:useLocalDpi xmlns:a14="http://schemas.microsoft.com/office/drawing/2010/main"/>
              </a:ext>
            </a:extLst>
          </a:blip>
          <a:stretch>
            <a:fillRect/>
          </a:stretch>
        </p:blipFill>
        <p:spPr>
          <a:xfrm>
            <a:off x="1498000" y="2003231"/>
            <a:ext cx="818447" cy="341535"/>
          </a:xfrm>
          <a:prstGeom prst="rect">
            <a:avLst/>
          </a:prstGeom>
        </p:spPr>
      </p:pic>
      <p:pic>
        <p:nvPicPr>
          <p:cNvPr id="112" name="Picture 111"/>
          <p:cNvPicPr>
            <a:picLocks noChangeAspect="1"/>
          </p:cNvPicPr>
          <p:nvPr/>
        </p:nvPicPr>
        <p:blipFill>
          <a:blip r:embed="rId105" cstate="email">
            <a:extLst>
              <a:ext uri="{28A0092B-C50C-407E-A947-70E740481C1C}">
                <a14:useLocalDpi xmlns:a14="http://schemas.microsoft.com/office/drawing/2010/main"/>
              </a:ext>
            </a:extLst>
          </a:blip>
          <a:stretch>
            <a:fillRect/>
          </a:stretch>
        </p:blipFill>
        <p:spPr>
          <a:xfrm>
            <a:off x="6828877" y="2989933"/>
            <a:ext cx="1016830" cy="270935"/>
          </a:xfrm>
          <a:prstGeom prst="rect">
            <a:avLst/>
          </a:prstGeom>
        </p:spPr>
      </p:pic>
      <p:pic>
        <p:nvPicPr>
          <p:cNvPr id="113" name="Picture 112"/>
          <p:cNvPicPr>
            <a:picLocks noChangeAspect="1"/>
          </p:cNvPicPr>
          <p:nvPr/>
        </p:nvPicPr>
        <p:blipFill>
          <a:blip r:embed="rId106" cstate="email">
            <a:extLst>
              <a:ext uri="{28A0092B-C50C-407E-A947-70E740481C1C}">
                <a14:useLocalDpi xmlns:a14="http://schemas.microsoft.com/office/drawing/2010/main"/>
              </a:ext>
            </a:extLst>
          </a:blip>
          <a:stretch>
            <a:fillRect/>
          </a:stretch>
        </p:blipFill>
        <p:spPr>
          <a:xfrm>
            <a:off x="1556884" y="1747164"/>
            <a:ext cx="1037755" cy="212756"/>
          </a:xfrm>
          <a:prstGeom prst="rect">
            <a:avLst/>
          </a:prstGeom>
        </p:spPr>
      </p:pic>
      <p:pic>
        <p:nvPicPr>
          <p:cNvPr id="114" name="Picture 113"/>
          <p:cNvPicPr>
            <a:picLocks noChangeAspect="1"/>
          </p:cNvPicPr>
          <p:nvPr/>
        </p:nvPicPr>
        <p:blipFill>
          <a:blip r:embed="rId107" cstate="email">
            <a:extLst>
              <a:ext uri="{28A0092B-C50C-407E-A947-70E740481C1C}">
                <a14:useLocalDpi xmlns:a14="http://schemas.microsoft.com/office/drawing/2010/main"/>
              </a:ext>
            </a:extLst>
          </a:blip>
          <a:stretch>
            <a:fillRect/>
          </a:stretch>
        </p:blipFill>
        <p:spPr>
          <a:xfrm>
            <a:off x="2892159" y="3805410"/>
            <a:ext cx="468758" cy="429656"/>
          </a:xfrm>
          <a:prstGeom prst="rect">
            <a:avLst/>
          </a:prstGeom>
        </p:spPr>
      </p:pic>
      <p:sp>
        <p:nvSpPr>
          <p:cNvPr id="115" name="Title 2"/>
          <p:cNvSpPr txBox="1">
            <a:spLocks/>
          </p:cNvSpPr>
          <p:nvPr/>
        </p:nvSpPr>
        <p:spPr>
          <a:xfrm>
            <a:off x="153372" y="235660"/>
            <a:ext cx="6604803" cy="732441"/>
          </a:xfrm>
          <a:prstGeom prst="rect">
            <a:avLst/>
          </a:prstGeom>
        </p:spPr>
        <p:txBody>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dirty="0" smtClean="0"/>
              <a:t>Pentaho WW</a:t>
            </a:r>
            <a:endParaRPr lang="en-US" dirty="0"/>
          </a:p>
        </p:txBody>
      </p:sp>
      <p:pic>
        <p:nvPicPr>
          <p:cNvPr id="116" name="Picture 15"/>
          <p:cNvPicPr>
            <a:picLocks noChangeAspect="1"/>
          </p:cNvPicPr>
          <p:nvPr/>
        </p:nvPicPr>
        <p:blipFill>
          <a:blip r:embed="rId108" cstate="email">
            <a:extLst>
              <a:ext uri="{28A0092B-C50C-407E-A947-70E740481C1C}">
                <a14:useLocalDpi xmlns:a14="http://schemas.microsoft.com/office/drawing/2010/main"/>
              </a:ext>
            </a:extLst>
          </a:blip>
          <a:stretch>
            <a:fillRect/>
          </a:stretch>
        </p:blipFill>
        <p:spPr>
          <a:xfrm>
            <a:off x="406429" y="900787"/>
            <a:ext cx="827937" cy="294306"/>
          </a:xfrm>
          <a:prstGeom prst="rect">
            <a:avLst/>
          </a:prstGeom>
        </p:spPr>
      </p:pic>
      <p:pic>
        <p:nvPicPr>
          <p:cNvPr id="117" name="Picture 3" descr="imgres.jpg"/>
          <p:cNvPicPr>
            <a:picLocks noChangeAspect="1"/>
          </p:cNvPicPr>
          <p:nvPr/>
        </p:nvPicPr>
        <p:blipFill>
          <a:blip r:embed="rId109" cstate="email">
            <a:extLst>
              <a:ext uri="{28A0092B-C50C-407E-A947-70E740481C1C}">
                <a14:useLocalDpi xmlns:a14="http://schemas.microsoft.com/office/drawing/2010/main"/>
              </a:ext>
            </a:extLst>
          </a:blip>
          <a:stretch>
            <a:fillRect/>
          </a:stretch>
        </p:blipFill>
        <p:spPr>
          <a:xfrm>
            <a:off x="7680909" y="1141752"/>
            <a:ext cx="509849" cy="509849"/>
          </a:xfrm>
          <a:prstGeom prst="rect">
            <a:avLst/>
          </a:prstGeom>
        </p:spPr>
      </p:pic>
      <p:pic>
        <p:nvPicPr>
          <p:cNvPr id="118" name="Picture 18"/>
          <p:cNvPicPr>
            <a:picLocks noChangeAspect="1"/>
          </p:cNvPicPr>
          <p:nvPr/>
        </p:nvPicPr>
        <p:blipFill>
          <a:blip r:embed="rId110" cstate="email">
            <a:extLst>
              <a:ext uri="{28A0092B-C50C-407E-A947-70E740481C1C}">
                <a14:useLocalDpi xmlns:a14="http://schemas.microsoft.com/office/drawing/2010/main"/>
              </a:ext>
            </a:extLst>
          </a:blip>
          <a:stretch>
            <a:fillRect/>
          </a:stretch>
        </p:blipFill>
        <p:spPr>
          <a:xfrm>
            <a:off x="200739" y="1761430"/>
            <a:ext cx="534473" cy="266318"/>
          </a:xfrm>
          <a:prstGeom prst="rect">
            <a:avLst/>
          </a:prstGeom>
        </p:spPr>
      </p:pic>
      <p:pic>
        <p:nvPicPr>
          <p:cNvPr id="119" name="Picture 35" descr="imgres.jpg"/>
          <p:cNvPicPr>
            <a:picLocks noChangeAspect="1"/>
          </p:cNvPicPr>
          <p:nvPr/>
        </p:nvPicPr>
        <p:blipFill>
          <a:blip r:embed="rId111" cstate="email">
            <a:extLst>
              <a:ext uri="{28A0092B-C50C-407E-A947-70E740481C1C}">
                <a14:useLocalDpi xmlns:a14="http://schemas.microsoft.com/office/drawing/2010/main"/>
              </a:ext>
            </a:extLst>
          </a:blip>
          <a:stretch>
            <a:fillRect/>
          </a:stretch>
        </p:blipFill>
        <p:spPr>
          <a:xfrm>
            <a:off x="8226674" y="925490"/>
            <a:ext cx="598003" cy="598003"/>
          </a:xfrm>
          <a:prstGeom prst="rect">
            <a:avLst/>
          </a:prstGeom>
        </p:spPr>
      </p:pic>
      <p:pic>
        <p:nvPicPr>
          <p:cNvPr id="120" name="Picture 28" descr="imgres-2.jpg"/>
          <p:cNvPicPr>
            <a:picLocks noChangeAspect="1"/>
          </p:cNvPicPr>
          <p:nvPr/>
        </p:nvPicPr>
        <p:blipFill>
          <a:blip r:embed="rId112" cstate="screen">
            <a:extLst>
              <a:ext uri="{28A0092B-C50C-407E-A947-70E740481C1C}">
                <a14:useLocalDpi xmlns:a14="http://schemas.microsoft.com/office/drawing/2010/main"/>
              </a:ext>
            </a:extLst>
          </a:blip>
          <a:stretch>
            <a:fillRect/>
          </a:stretch>
        </p:blipFill>
        <p:spPr>
          <a:xfrm>
            <a:off x="188323" y="3101632"/>
            <a:ext cx="649862" cy="308984"/>
          </a:xfrm>
          <a:prstGeom prst="rect">
            <a:avLst/>
          </a:prstGeom>
        </p:spPr>
      </p:pic>
      <p:pic>
        <p:nvPicPr>
          <p:cNvPr id="121" name="Picture 5" descr="imgres-1.jpg"/>
          <p:cNvPicPr>
            <a:picLocks noChangeAspect="1"/>
          </p:cNvPicPr>
          <p:nvPr/>
        </p:nvPicPr>
        <p:blipFill>
          <a:blip r:embed="rId113" cstate="email">
            <a:extLst>
              <a:ext uri="{28A0092B-C50C-407E-A947-70E740481C1C}">
                <a14:useLocalDpi xmlns:a14="http://schemas.microsoft.com/office/drawing/2010/main"/>
              </a:ext>
            </a:extLst>
          </a:blip>
          <a:stretch>
            <a:fillRect/>
          </a:stretch>
        </p:blipFill>
        <p:spPr>
          <a:xfrm>
            <a:off x="131661" y="4085436"/>
            <a:ext cx="737937" cy="737937"/>
          </a:xfrm>
          <a:prstGeom prst="rect">
            <a:avLst/>
          </a:prstGeom>
        </p:spPr>
      </p:pic>
      <p:pic>
        <p:nvPicPr>
          <p:cNvPr id="122" name="Picture 16"/>
          <p:cNvPicPr>
            <a:picLocks noChangeAspect="1"/>
          </p:cNvPicPr>
          <p:nvPr/>
        </p:nvPicPr>
        <p:blipFill>
          <a:blip r:embed="rId114" cstate="email">
            <a:extLst>
              <a:ext uri="{28A0092B-C50C-407E-A947-70E740481C1C}">
                <a14:useLocalDpi xmlns:a14="http://schemas.microsoft.com/office/drawing/2010/main"/>
              </a:ext>
            </a:extLst>
          </a:blip>
          <a:stretch>
            <a:fillRect/>
          </a:stretch>
        </p:blipFill>
        <p:spPr>
          <a:xfrm>
            <a:off x="79869" y="1300300"/>
            <a:ext cx="1195701" cy="342621"/>
          </a:xfrm>
          <a:prstGeom prst="rect">
            <a:avLst/>
          </a:prstGeom>
        </p:spPr>
      </p:pic>
      <p:pic>
        <p:nvPicPr>
          <p:cNvPr id="4" name="Imagem 3"/>
          <p:cNvPicPr>
            <a:picLocks noChangeAspect="1"/>
          </p:cNvPicPr>
          <p:nvPr/>
        </p:nvPicPr>
        <p:blipFill>
          <a:blip r:embed="rId115" cstate="screen">
            <a:extLst>
              <a:ext uri="{28A0092B-C50C-407E-A947-70E740481C1C}">
                <a14:useLocalDpi xmlns:a14="http://schemas.microsoft.com/office/drawing/2010/main"/>
              </a:ext>
            </a:extLst>
          </a:blip>
          <a:stretch>
            <a:fillRect/>
          </a:stretch>
        </p:blipFill>
        <p:spPr>
          <a:xfrm>
            <a:off x="6967269" y="1372465"/>
            <a:ext cx="518295" cy="518295"/>
          </a:xfrm>
          <a:prstGeom prst="rect">
            <a:avLst/>
          </a:prstGeom>
        </p:spPr>
      </p:pic>
      <p:pic>
        <p:nvPicPr>
          <p:cNvPr id="45" name="Imagem 44"/>
          <p:cNvPicPr>
            <a:picLocks noChangeAspect="1"/>
          </p:cNvPicPr>
          <p:nvPr/>
        </p:nvPicPr>
        <p:blipFill>
          <a:blip r:embed="rId116" cstate="screen">
            <a:extLst>
              <a:ext uri="{28A0092B-C50C-407E-A947-70E740481C1C}">
                <a14:useLocalDpi xmlns:a14="http://schemas.microsoft.com/office/drawing/2010/main"/>
              </a:ext>
            </a:extLst>
          </a:blip>
          <a:stretch>
            <a:fillRect/>
          </a:stretch>
        </p:blipFill>
        <p:spPr>
          <a:xfrm>
            <a:off x="800655" y="1709355"/>
            <a:ext cx="662811" cy="546217"/>
          </a:xfrm>
          <a:prstGeom prst="rect">
            <a:avLst/>
          </a:prstGeom>
        </p:spPr>
      </p:pic>
      <p:pic>
        <p:nvPicPr>
          <p:cNvPr id="123" name="Picture 41"/>
          <p:cNvPicPr/>
          <p:nvPr/>
        </p:nvPicPr>
        <p:blipFill>
          <a:blip r:embed="rId117" cstate="screen">
            <a:extLst>
              <a:ext uri="{28A0092B-C50C-407E-A947-70E740481C1C}">
                <a14:useLocalDpi xmlns:a14="http://schemas.microsoft.com/office/drawing/2010/main"/>
              </a:ext>
            </a:extLst>
          </a:blip>
          <a:srcRect/>
          <a:stretch>
            <a:fillRect/>
          </a:stretch>
        </p:blipFill>
        <p:spPr bwMode="auto">
          <a:xfrm>
            <a:off x="8244669" y="2696707"/>
            <a:ext cx="650783" cy="354486"/>
          </a:xfrm>
          <a:prstGeom prst="rect">
            <a:avLst/>
          </a:prstGeom>
          <a:noFill/>
          <a:ln>
            <a:noFill/>
          </a:ln>
        </p:spPr>
      </p:pic>
    </p:spTree>
    <p:extLst>
      <p:ext uri="{BB962C8B-B14F-4D97-AF65-F5344CB8AC3E}">
        <p14:creationId xmlns:p14="http://schemas.microsoft.com/office/powerpoint/2010/main" val="1330857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2"/>
          <p:cNvSpPr txBox="1">
            <a:spLocks/>
          </p:cNvSpPr>
          <p:nvPr/>
        </p:nvSpPr>
        <p:spPr>
          <a:xfrm>
            <a:off x="153372" y="235660"/>
            <a:ext cx="6604803" cy="732441"/>
          </a:xfrm>
          <a:prstGeom prst="rect">
            <a:avLst/>
          </a:prstGeom>
        </p:spPr>
        <p:txBody>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dirty="0" smtClean="0"/>
              <a:t>Pentaho LATAM</a:t>
            </a:r>
            <a:endParaRPr lang="en-US" dirty="0"/>
          </a:p>
        </p:txBody>
      </p:sp>
      <p:pic>
        <p:nvPicPr>
          <p:cNvPr id="4" name="Imagem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65" y="2462069"/>
            <a:ext cx="1684459" cy="434954"/>
          </a:xfrm>
          <a:prstGeom prst="rect">
            <a:avLst/>
          </a:prstGeom>
        </p:spPr>
      </p:pic>
      <p:pic>
        <p:nvPicPr>
          <p:cNvPr id="45" name="Imagem 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4891" y="3410710"/>
            <a:ext cx="1550945" cy="482259"/>
          </a:xfrm>
          <a:prstGeom prst="rect">
            <a:avLst/>
          </a:prstGeom>
        </p:spPr>
      </p:pic>
      <p:pic>
        <p:nvPicPr>
          <p:cNvPr id="56" name="Imagem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17773" y="2223235"/>
            <a:ext cx="1078367" cy="330112"/>
          </a:xfrm>
          <a:prstGeom prst="rect">
            <a:avLst/>
          </a:prstGeom>
        </p:spPr>
      </p:pic>
      <p:pic>
        <p:nvPicPr>
          <p:cNvPr id="84" name="Imagem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38845" y="3064545"/>
            <a:ext cx="754339" cy="628616"/>
          </a:xfrm>
          <a:prstGeom prst="rect">
            <a:avLst/>
          </a:prstGeom>
        </p:spPr>
      </p:pic>
      <p:pic>
        <p:nvPicPr>
          <p:cNvPr id="89" name="Imagem 8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78860" y="3742069"/>
            <a:ext cx="677356" cy="508017"/>
          </a:xfrm>
          <a:prstGeom prst="rect">
            <a:avLst/>
          </a:prstGeom>
        </p:spPr>
      </p:pic>
      <p:pic>
        <p:nvPicPr>
          <p:cNvPr id="97" name="Imagem 96"/>
          <p:cNvPicPr>
            <a:picLocks noChangeAspect="1"/>
          </p:cNvPicPr>
          <p:nvPr/>
        </p:nvPicPr>
        <p:blipFill rotWithShape="1">
          <a:blip r:embed="rId8" cstate="screen">
            <a:extLst>
              <a:ext uri="{28A0092B-C50C-407E-A947-70E740481C1C}">
                <a14:useLocalDpi xmlns:a14="http://schemas.microsoft.com/office/drawing/2010/main"/>
              </a:ext>
            </a:extLst>
          </a:blip>
          <a:srcRect t="27173" b="26587"/>
          <a:stretch/>
        </p:blipFill>
        <p:spPr>
          <a:xfrm>
            <a:off x="5456456" y="4086124"/>
            <a:ext cx="878383" cy="287510"/>
          </a:xfrm>
          <a:prstGeom prst="rect">
            <a:avLst/>
          </a:prstGeom>
        </p:spPr>
      </p:pic>
      <p:pic>
        <p:nvPicPr>
          <p:cNvPr id="111" name="Imagem 1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17806" y="4209067"/>
            <a:ext cx="883181" cy="653080"/>
          </a:xfrm>
          <a:prstGeom prst="rect">
            <a:avLst/>
          </a:prstGeom>
        </p:spPr>
      </p:pic>
      <p:pic>
        <p:nvPicPr>
          <p:cNvPr id="123" name="Imagem 12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0500" y="893665"/>
            <a:ext cx="1202934" cy="415674"/>
          </a:xfrm>
          <a:prstGeom prst="rect">
            <a:avLst/>
          </a:prstGeom>
        </p:spPr>
      </p:pic>
      <p:pic>
        <p:nvPicPr>
          <p:cNvPr id="124" name="Imagem 12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85216" y="1828326"/>
            <a:ext cx="855120" cy="641340"/>
          </a:xfrm>
          <a:prstGeom prst="rect">
            <a:avLst/>
          </a:prstGeom>
        </p:spPr>
      </p:pic>
      <p:pic>
        <p:nvPicPr>
          <p:cNvPr id="125" name="Imagem 12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3363" y="4022828"/>
            <a:ext cx="893724" cy="313587"/>
          </a:xfrm>
          <a:prstGeom prst="rect">
            <a:avLst/>
          </a:prstGeom>
        </p:spPr>
      </p:pic>
      <p:pic>
        <p:nvPicPr>
          <p:cNvPr id="126" name="Imagem 125"/>
          <p:cNvPicPr>
            <a:picLocks noChangeAspect="1"/>
          </p:cNvPicPr>
          <p:nvPr/>
        </p:nvPicPr>
        <p:blipFill rotWithShape="1">
          <a:blip r:embed="rId13" cstate="screen">
            <a:extLst>
              <a:ext uri="{28A0092B-C50C-407E-A947-70E740481C1C}">
                <a14:useLocalDpi xmlns:a14="http://schemas.microsoft.com/office/drawing/2010/main"/>
              </a:ext>
            </a:extLst>
          </a:blip>
          <a:srcRect l="9760" t="19227" r="11533" b="22396"/>
          <a:stretch/>
        </p:blipFill>
        <p:spPr>
          <a:xfrm>
            <a:off x="1700953" y="3133197"/>
            <a:ext cx="1155234" cy="514102"/>
          </a:xfrm>
          <a:prstGeom prst="rect">
            <a:avLst/>
          </a:prstGeom>
        </p:spPr>
      </p:pic>
      <p:pic>
        <p:nvPicPr>
          <p:cNvPr id="128" name="Imagem 1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45897" y="897044"/>
            <a:ext cx="1274871" cy="473326"/>
          </a:xfrm>
          <a:prstGeom prst="rect">
            <a:avLst/>
          </a:prstGeom>
        </p:spPr>
      </p:pic>
      <p:pic>
        <p:nvPicPr>
          <p:cNvPr id="129" name="Imagem 12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549067" y="3693753"/>
            <a:ext cx="824754" cy="387535"/>
          </a:xfrm>
          <a:prstGeom prst="rect">
            <a:avLst/>
          </a:prstGeom>
        </p:spPr>
      </p:pic>
      <p:pic>
        <p:nvPicPr>
          <p:cNvPr id="130" name="Imagem 1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30976" y="3876485"/>
            <a:ext cx="736736" cy="554026"/>
          </a:xfrm>
          <a:prstGeom prst="rect">
            <a:avLst/>
          </a:prstGeom>
        </p:spPr>
      </p:pic>
      <p:pic>
        <p:nvPicPr>
          <p:cNvPr id="131" name="Imagem 130"/>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705932" y="2975001"/>
            <a:ext cx="976113" cy="976113"/>
          </a:xfrm>
          <a:prstGeom prst="rect">
            <a:avLst/>
          </a:prstGeom>
        </p:spPr>
      </p:pic>
      <p:pic>
        <p:nvPicPr>
          <p:cNvPr id="132" name="Imagem 13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4196442" y="1483623"/>
            <a:ext cx="1495659" cy="484158"/>
          </a:xfrm>
          <a:prstGeom prst="rect">
            <a:avLst/>
          </a:prstGeom>
        </p:spPr>
      </p:pic>
      <p:pic>
        <p:nvPicPr>
          <p:cNvPr id="133" name="Imagem 13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208887" y="822662"/>
            <a:ext cx="680366" cy="888298"/>
          </a:xfrm>
          <a:prstGeom prst="rect">
            <a:avLst/>
          </a:prstGeom>
        </p:spPr>
      </p:pic>
      <p:pic>
        <p:nvPicPr>
          <p:cNvPr id="134" name="Imagem 13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837721" y="1547473"/>
            <a:ext cx="1304193" cy="318166"/>
          </a:xfrm>
          <a:prstGeom prst="rect">
            <a:avLst/>
          </a:prstGeom>
        </p:spPr>
      </p:pic>
      <p:pic>
        <p:nvPicPr>
          <p:cNvPr id="135" name="Imagem 134"/>
          <p:cNvPicPr>
            <a:picLocks noChangeAspect="1"/>
          </p:cNvPicPr>
          <p:nvPr/>
        </p:nvPicPr>
        <p:blipFill rotWithShape="1">
          <a:blip r:embed="rId21" cstate="screen">
            <a:extLst>
              <a:ext uri="{28A0092B-C50C-407E-A947-70E740481C1C}">
                <a14:useLocalDpi xmlns:a14="http://schemas.microsoft.com/office/drawing/2010/main"/>
              </a:ext>
            </a:extLst>
          </a:blip>
          <a:srcRect t="27511" b="32915"/>
          <a:stretch/>
        </p:blipFill>
        <p:spPr>
          <a:xfrm>
            <a:off x="6769100" y="4284921"/>
            <a:ext cx="809174" cy="251870"/>
          </a:xfrm>
          <a:prstGeom prst="rect">
            <a:avLst/>
          </a:prstGeom>
        </p:spPr>
      </p:pic>
      <p:pic>
        <p:nvPicPr>
          <p:cNvPr id="136" name="Imagem 13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400718" y="1024961"/>
            <a:ext cx="1582275" cy="326197"/>
          </a:xfrm>
          <a:prstGeom prst="rect">
            <a:avLst/>
          </a:prstGeom>
        </p:spPr>
      </p:pic>
      <p:pic>
        <p:nvPicPr>
          <p:cNvPr id="137" name="Imagem 13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7807" y="1456460"/>
            <a:ext cx="1570130" cy="422421"/>
          </a:xfrm>
          <a:prstGeom prst="rect">
            <a:avLst/>
          </a:prstGeom>
        </p:spPr>
      </p:pic>
      <p:pic>
        <p:nvPicPr>
          <p:cNvPr id="138" name="Imagem 137"/>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824404" y="4494462"/>
            <a:ext cx="536411" cy="536411"/>
          </a:xfrm>
          <a:prstGeom prst="rect">
            <a:avLst/>
          </a:prstGeom>
        </p:spPr>
      </p:pic>
      <p:pic>
        <p:nvPicPr>
          <p:cNvPr id="139" name="Imagem 138"/>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6794076" y="3244145"/>
            <a:ext cx="1134788" cy="398527"/>
          </a:xfrm>
          <a:prstGeom prst="rect">
            <a:avLst/>
          </a:prstGeom>
        </p:spPr>
      </p:pic>
      <p:pic>
        <p:nvPicPr>
          <p:cNvPr id="140" name="Imagem 139"/>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358330" y="4619375"/>
            <a:ext cx="1323435" cy="441145"/>
          </a:xfrm>
          <a:prstGeom prst="rect">
            <a:avLst/>
          </a:prstGeom>
        </p:spPr>
      </p:pic>
      <p:pic>
        <p:nvPicPr>
          <p:cNvPr id="141" name="Imagem 14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832180" y="2552941"/>
            <a:ext cx="889817" cy="759888"/>
          </a:xfrm>
          <a:prstGeom prst="rect">
            <a:avLst/>
          </a:prstGeom>
        </p:spPr>
      </p:pic>
      <p:pic>
        <p:nvPicPr>
          <p:cNvPr id="142" name="Imagem 141"/>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500364" y="4526954"/>
            <a:ext cx="1937455" cy="352743"/>
          </a:xfrm>
          <a:prstGeom prst="rect">
            <a:avLst/>
          </a:prstGeom>
        </p:spPr>
      </p:pic>
      <p:pic>
        <p:nvPicPr>
          <p:cNvPr id="143" name="Imagem 142"/>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6334839" y="3730895"/>
            <a:ext cx="1443503" cy="422603"/>
          </a:xfrm>
          <a:prstGeom prst="rect">
            <a:avLst/>
          </a:prstGeom>
        </p:spPr>
      </p:pic>
      <p:pic>
        <p:nvPicPr>
          <p:cNvPr id="144" name="Imagem 143"/>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6692857" y="2298165"/>
            <a:ext cx="1084688" cy="813514"/>
          </a:xfrm>
          <a:prstGeom prst="rect">
            <a:avLst/>
          </a:prstGeom>
        </p:spPr>
      </p:pic>
      <p:pic>
        <p:nvPicPr>
          <p:cNvPr id="145" name="Imagem 144"/>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456248" y="1940618"/>
            <a:ext cx="1487677" cy="602813"/>
          </a:xfrm>
          <a:prstGeom prst="rect">
            <a:avLst/>
          </a:prstGeom>
        </p:spPr>
      </p:pic>
      <p:pic>
        <p:nvPicPr>
          <p:cNvPr id="146" name="Imagem 145"/>
          <p:cNvPicPr>
            <a:picLocks noChangeAspect="1"/>
          </p:cNvPicPr>
          <p:nvPr/>
        </p:nvPicPr>
        <p:blipFill rotWithShape="1">
          <a:blip r:embed="rId32" cstate="screen">
            <a:extLst>
              <a:ext uri="{28A0092B-C50C-407E-A947-70E740481C1C}">
                <a14:useLocalDpi xmlns:a14="http://schemas.microsoft.com/office/drawing/2010/main"/>
              </a:ext>
            </a:extLst>
          </a:blip>
          <a:srcRect l="9451" t="24273" r="5728" b="34410"/>
          <a:stretch/>
        </p:blipFill>
        <p:spPr>
          <a:xfrm>
            <a:off x="3174923" y="970115"/>
            <a:ext cx="2020002" cy="334796"/>
          </a:xfrm>
          <a:prstGeom prst="rect">
            <a:avLst/>
          </a:prstGeom>
        </p:spPr>
      </p:pic>
      <p:pic>
        <p:nvPicPr>
          <p:cNvPr id="148" name="Imagem 147"/>
          <p:cNvPicPr>
            <a:picLocks noChangeAspect="1"/>
          </p:cNvPicPr>
          <p:nvPr/>
        </p:nvPicPr>
        <p:blipFill rotWithShape="1">
          <a:blip r:embed="rId33" cstate="screen">
            <a:extLst>
              <a:ext uri="{28A0092B-C50C-407E-A947-70E740481C1C}">
                <a14:useLocalDpi xmlns:a14="http://schemas.microsoft.com/office/drawing/2010/main"/>
              </a:ext>
            </a:extLst>
          </a:blip>
          <a:srcRect/>
          <a:stretch/>
        </p:blipFill>
        <p:spPr>
          <a:xfrm>
            <a:off x="1852524" y="4081288"/>
            <a:ext cx="610297" cy="619747"/>
          </a:xfrm>
          <a:prstGeom prst="rect">
            <a:avLst/>
          </a:prstGeom>
        </p:spPr>
      </p:pic>
      <p:pic>
        <p:nvPicPr>
          <p:cNvPr id="149" name="Imagem 148"/>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137812" y="2482962"/>
            <a:ext cx="1523856" cy="575256"/>
          </a:xfrm>
          <a:prstGeom prst="rect">
            <a:avLst/>
          </a:prstGeom>
        </p:spPr>
      </p:pic>
      <p:pic>
        <p:nvPicPr>
          <p:cNvPr id="150" name="Imagem 149"/>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7051740" y="882956"/>
            <a:ext cx="1076660" cy="533137"/>
          </a:xfrm>
          <a:prstGeom prst="rect">
            <a:avLst/>
          </a:prstGeom>
        </p:spPr>
      </p:pic>
      <p:pic>
        <p:nvPicPr>
          <p:cNvPr id="151" name="Imagem 150"/>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7325" y="3215994"/>
            <a:ext cx="1430366" cy="349645"/>
          </a:xfrm>
          <a:prstGeom prst="rect">
            <a:avLst/>
          </a:prstGeom>
        </p:spPr>
      </p:pic>
      <p:pic>
        <p:nvPicPr>
          <p:cNvPr id="152" name="Imagem 151"/>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4617161" y="2006267"/>
            <a:ext cx="1129327" cy="742012"/>
          </a:xfrm>
          <a:prstGeom prst="rect">
            <a:avLst/>
          </a:prstGeom>
        </p:spPr>
      </p:pic>
      <p:pic>
        <p:nvPicPr>
          <p:cNvPr id="153" name="Imagem 152"/>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342082" y="3745314"/>
            <a:ext cx="860852" cy="504772"/>
          </a:xfrm>
          <a:prstGeom prst="rect">
            <a:avLst/>
          </a:prstGeom>
        </p:spPr>
      </p:pic>
      <p:pic>
        <p:nvPicPr>
          <p:cNvPr id="154" name="Imagem 153"/>
          <p:cNvPicPr>
            <a:picLocks noChangeAspect="1"/>
          </p:cNvPicPr>
          <p:nvPr/>
        </p:nvPicPr>
        <p:blipFill rotWithShape="1">
          <a:blip r:embed="rId39" cstate="screen">
            <a:extLst>
              <a:ext uri="{28A0092B-C50C-407E-A947-70E740481C1C}">
                <a14:useLocalDpi xmlns:a14="http://schemas.microsoft.com/office/drawing/2010/main"/>
              </a:ext>
            </a:extLst>
          </a:blip>
          <a:srcRect t="30000" b="28000"/>
          <a:stretch/>
        </p:blipFill>
        <p:spPr>
          <a:xfrm>
            <a:off x="7755170" y="2551289"/>
            <a:ext cx="1008836" cy="423711"/>
          </a:xfrm>
          <a:prstGeom prst="rect">
            <a:avLst/>
          </a:prstGeom>
        </p:spPr>
      </p:pic>
      <p:pic>
        <p:nvPicPr>
          <p:cNvPr id="155" name="Imagem 154"/>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7796815" y="3100091"/>
            <a:ext cx="946710" cy="633815"/>
          </a:xfrm>
          <a:prstGeom prst="rect">
            <a:avLst/>
          </a:prstGeom>
        </p:spPr>
      </p:pic>
      <p:pic>
        <p:nvPicPr>
          <p:cNvPr id="156" name="Imagem 155"/>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4835730" y="2748278"/>
            <a:ext cx="674024" cy="674024"/>
          </a:xfrm>
          <a:prstGeom prst="rect">
            <a:avLst/>
          </a:prstGeom>
        </p:spPr>
      </p:pic>
      <p:pic>
        <p:nvPicPr>
          <p:cNvPr id="158" name="Imagem 157"/>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2907418" y="4455561"/>
            <a:ext cx="442410" cy="638774"/>
          </a:xfrm>
          <a:prstGeom prst="rect">
            <a:avLst/>
          </a:prstGeom>
        </p:spPr>
      </p:pic>
      <p:pic>
        <p:nvPicPr>
          <p:cNvPr id="159" name="Imagem 158"/>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59779" y="1977661"/>
            <a:ext cx="1216274" cy="275762"/>
          </a:xfrm>
          <a:prstGeom prst="rect">
            <a:avLst/>
          </a:prstGeom>
        </p:spPr>
      </p:pic>
      <p:pic>
        <p:nvPicPr>
          <p:cNvPr id="160" name="Imagem 159"/>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7777544" y="1665311"/>
            <a:ext cx="878672" cy="835436"/>
          </a:xfrm>
          <a:prstGeom prst="rect">
            <a:avLst/>
          </a:prstGeom>
        </p:spPr>
      </p:pic>
      <p:pic>
        <p:nvPicPr>
          <p:cNvPr id="161" name="Imagem 160"/>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194908" y="4370376"/>
            <a:ext cx="1054240" cy="620141"/>
          </a:xfrm>
          <a:prstGeom prst="rect">
            <a:avLst/>
          </a:prstGeom>
        </p:spPr>
      </p:pic>
      <p:pic>
        <p:nvPicPr>
          <p:cNvPr id="162" name="Imagem 161"/>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3013032" y="2240760"/>
            <a:ext cx="1451455" cy="406407"/>
          </a:xfrm>
          <a:prstGeom prst="rect">
            <a:avLst/>
          </a:prstGeom>
        </p:spPr>
      </p:pic>
      <p:pic>
        <p:nvPicPr>
          <p:cNvPr id="163" name="Imagem 162"/>
          <p:cNvPicPr>
            <a:picLocks noChangeAspect="1"/>
          </p:cNvPicPr>
          <p:nvPr/>
        </p:nvPicPr>
        <p:blipFill rotWithShape="1">
          <a:blip r:embed="rId47" cstate="screen">
            <a:extLst>
              <a:ext uri="{28A0092B-C50C-407E-A947-70E740481C1C}">
                <a14:useLocalDpi xmlns:a14="http://schemas.microsoft.com/office/drawing/2010/main"/>
              </a:ext>
            </a:extLst>
          </a:blip>
          <a:srcRect/>
          <a:stretch/>
        </p:blipFill>
        <p:spPr>
          <a:xfrm>
            <a:off x="7619167" y="4306259"/>
            <a:ext cx="1224845" cy="626231"/>
          </a:xfrm>
          <a:prstGeom prst="rect">
            <a:avLst/>
          </a:prstGeom>
        </p:spPr>
      </p:pic>
      <p:pic>
        <p:nvPicPr>
          <p:cNvPr id="2" name="Imagem 1"/>
          <p:cNvPicPr>
            <a:picLocks noChangeAspect="1"/>
          </p:cNvPicPr>
          <p:nvPr/>
        </p:nvPicPr>
        <p:blipFill>
          <a:blip r:embed="rId48">
            <a:extLst>
              <a:ext uri="{28A0092B-C50C-407E-A947-70E740481C1C}">
                <a14:useLocalDpi xmlns:a14="http://schemas.microsoft.com/office/drawing/2010/main"/>
              </a:ext>
            </a:extLst>
          </a:blip>
          <a:stretch>
            <a:fillRect/>
          </a:stretch>
        </p:blipFill>
        <p:spPr>
          <a:xfrm>
            <a:off x="5697520" y="1562333"/>
            <a:ext cx="1425640" cy="354826"/>
          </a:xfrm>
          <a:prstGeom prst="rect">
            <a:avLst/>
          </a:prstGeom>
        </p:spPr>
      </p:pic>
      <p:pic>
        <p:nvPicPr>
          <p:cNvPr id="3" name="Imagem 2"/>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3263645" y="1356355"/>
            <a:ext cx="834205" cy="834205"/>
          </a:xfrm>
          <a:prstGeom prst="rect">
            <a:avLst/>
          </a:prstGeom>
        </p:spPr>
      </p:pic>
    </p:spTree>
    <p:extLst>
      <p:ext uri="{BB962C8B-B14F-4D97-AF65-F5344CB8AC3E}">
        <p14:creationId xmlns:p14="http://schemas.microsoft.com/office/powerpoint/2010/main" val="1676592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Tree>
    <p:extLst>
      <p:ext uri="{BB962C8B-B14F-4D97-AF65-F5344CB8AC3E}">
        <p14:creationId xmlns:p14="http://schemas.microsoft.com/office/powerpoint/2010/main" val="10077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spTree>
    <p:extLst>
      <p:ext uri="{BB962C8B-B14F-4D97-AF65-F5344CB8AC3E}">
        <p14:creationId xmlns:p14="http://schemas.microsoft.com/office/powerpoint/2010/main" val="5607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_FkXzWgymUmHaIOshJ7WTQ"/>
</p:tagLst>
</file>

<file path=ppt/theme/theme1.xml><?xml version="1.0" encoding="utf-8"?>
<a:theme xmlns:a="http://schemas.openxmlformats.org/drawingml/2006/main" name="Pentaho PowerPoint Template v11">
  <a:themeElements>
    <a:clrScheme name="Pentaho">
      <a:dk1>
        <a:sysClr val="windowText" lastClr="000000"/>
      </a:dk1>
      <a:lt1>
        <a:sysClr val="window" lastClr="FFFFFF"/>
      </a:lt1>
      <a:dk2>
        <a:srgbClr val="1F497D"/>
      </a:dk2>
      <a:lt2>
        <a:srgbClr val="EEECE1"/>
      </a:lt2>
      <a:accent1>
        <a:srgbClr val="003A70"/>
      </a:accent1>
      <a:accent2>
        <a:srgbClr val="005DA8"/>
      </a:accent2>
      <a:accent3>
        <a:srgbClr val="007297"/>
      </a:accent3>
      <a:accent4>
        <a:srgbClr val="0071BB"/>
      </a:accent4>
      <a:accent5>
        <a:srgbClr val="AC1F27"/>
      </a:accent5>
      <a:accent6>
        <a:srgbClr val="7D868C"/>
      </a:accent6>
      <a:hlink>
        <a:srgbClr val="005DA8"/>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lank.potx" id="{44156533-A68F-4DDE-B112-C33D144EF315}" vid="{E7520211-E552-4FE0-98BE-B4937DBA6D3E}"/>
    </a:ext>
  </a:extLst>
</a:theme>
</file>

<file path=ppt/theme/theme2.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18975</TotalTime>
  <Words>3023</Words>
  <Application>Microsoft Macintosh PowerPoint</Application>
  <PresentationFormat>Apresentação na tela (16:9)</PresentationFormat>
  <Paragraphs>434</Paragraphs>
  <Slides>40</Slides>
  <Notes>33</Notes>
  <HiddenSlides>0</HiddenSlides>
  <MMClips>0</MMClips>
  <ScaleCrop>false</ScaleCrop>
  <HeadingPairs>
    <vt:vector size="8" baseType="variant">
      <vt:variant>
        <vt:lpstr>Fontes Usadas</vt:lpstr>
      </vt:variant>
      <vt:variant>
        <vt:i4>11</vt:i4>
      </vt:variant>
      <vt:variant>
        <vt:lpstr>Tema</vt:lpstr>
      </vt:variant>
      <vt:variant>
        <vt:i4>1</vt:i4>
      </vt:variant>
      <vt:variant>
        <vt:lpstr>Servidores OLE Inseridos</vt:lpstr>
      </vt:variant>
      <vt:variant>
        <vt:i4>1</vt:i4>
      </vt:variant>
      <vt:variant>
        <vt:lpstr>Títulos de Slides</vt:lpstr>
      </vt:variant>
      <vt:variant>
        <vt:i4>40</vt:i4>
      </vt:variant>
    </vt:vector>
  </HeadingPairs>
  <TitlesOfParts>
    <vt:vector size="53" baseType="lpstr">
      <vt:lpstr>Arial Black</vt:lpstr>
      <vt:lpstr>Calibri</vt:lpstr>
      <vt:lpstr>Helvetica Neue</vt:lpstr>
      <vt:lpstr>HelveticaNeueLT Std</vt:lpstr>
      <vt:lpstr>MS PGothic</vt:lpstr>
      <vt:lpstr>ＭＳ Ｐゴシック</vt:lpstr>
      <vt:lpstr>Open Sans</vt:lpstr>
      <vt:lpstr>Open Sans Light</vt:lpstr>
      <vt:lpstr>Times New Roman</vt:lpstr>
      <vt:lpstr>Wingdings</vt:lpstr>
      <vt:lpstr>Arial</vt:lpstr>
      <vt:lpstr>Pentaho PowerPoint Template v11</vt:lpstr>
      <vt:lpstr>Document</vt:lpstr>
      <vt:lpstr>Pentaho Big Data Integration &amp; Analytics</vt:lpstr>
      <vt:lpstr>Pentaho Corporation</vt:lpstr>
      <vt:lpstr>HITACHI Limited</vt:lpstr>
      <vt:lpstr>Internet of Things in 2020</vt:lpstr>
      <vt:lpstr>The Opportunity in 2020</vt:lpstr>
      <vt:lpstr>Apresentação do PowerPoint</vt:lpstr>
      <vt:lpstr>Apresentação do PowerPoint</vt:lpstr>
      <vt:lpstr>Apresentação do PowerPoint</vt:lpstr>
      <vt:lpstr>Apresentação do PowerPoint</vt:lpstr>
      <vt:lpstr>The most powerful insights come from blending data from multiple sources</vt:lpstr>
      <vt:lpstr>Big Data Blueprints Analytics at the Point of Impact</vt:lpstr>
      <vt:lpstr>Blending the Worlds Together</vt:lpstr>
      <vt:lpstr>Blending the Worlds Together</vt:lpstr>
      <vt:lpstr>Blending the Worlds Together</vt:lpstr>
      <vt:lpstr>Pentaho Uniquely Positioned</vt:lpstr>
      <vt:lpstr>Emerging Big Data Use Cases</vt:lpstr>
      <vt:lpstr>A Spectrum of Big Data Use Cases What the Market is Deploying today and Planning for Tomorrow</vt:lpstr>
      <vt:lpstr>Cyber Security Analytics</vt:lpstr>
      <vt:lpstr>The Challenges of Cyber Attacks</vt:lpstr>
      <vt:lpstr>The cost of neglecting Cyber Security</vt:lpstr>
      <vt:lpstr>Barriers to data security adoption</vt:lpstr>
      <vt:lpstr>What are some of the complexities?</vt:lpstr>
      <vt:lpstr>Cyber Security Through Logs</vt:lpstr>
      <vt:lpstr>Cyber Security – In addition to logs </vt:lpstr>
      <vt:lpstr>Challenges with Security Incident and Event Management</vt:lpstr>
      <vt:lpstr>Cyber Security</vt:lpstr>
      <vt:lpstr>Why Pentaho Cyber Security Analytics?</vt:lpstr>
      <vt:lpstr>Blend Logs and Business Data with 360 view - Cyber Security Investigating</vt:lpstr>
      <vt:lpstr>Greatly improve analysis time</vt:lpstr>
      <vt:lpstr>Empower Your Team!</vt:lpstr>
      <vt:lpstr>Chevron: Using Predictive to Eliminate the Risk of Cybersecurity Threats</vt:lpstr>
      <vt:lpstr>Chevron Architecture Slide</vt:lpstr>
      <vt:lpstr>The Solution – semi-structured network log parsing</vt:lpstr>
      <vt:lpstr>The Solution – dynamic metadata extraction</vt:lpstr>
      <vt:lpstr>The Solution – log parsing template</vt:lpstr>
      <vt:lpstr>The Solution – ETL metadata injection</vt:lpstr>
      <vt:lpstr>The Solution – Pentaho MapReduce and Job Orchestration</vt:lpstr>
      <vt:lpstr>The Solution – Scanning for suspicious domain names</vt:lpstr>
      <vt:lpstr>The Solution – Data Validation and Cleansing</vt:lpstr>
      <vt:lpstr>Thank You</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Eastlack</dc:creator>
  <cp:lastModifiedBy>Conta da Microsoft</cp:lastModifiedBy>
  <cp:revision>192</cp:revision>
  <cp:lastPrinted>2016-08-02T16:48:19Z</cp:lastPrinted>
  <dcterms:created xsi:type="dcterms:W3CDTF">2015-11-02T18:51:40Z</dcterms:created>
  <dcterms:modified xsi:type="dcterms:W3CDTF">2016-10-10T20:46:50Z</dcterms:modified>
</cp:coreProperties>
</file>